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2" r:id="rId23"/>
    <p:sldId id="271" r:id="rId22"/>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0E2E"/>
        </a:solidFill>
        <a:effectLst/>
      </p:bgPr>
    </p:bg>
    <p:spTree>
      <p:nvGrpSpPr>
        <p:cNvPr id="1" name=""/>
        <p:cNvGrpSpPr/>
        <p:nvPr/>
      </p:nvGrpSpPr>
      <p:grpSpPr/>
      <p:sp>
        <p:nvSpPr>
          <p:cNvPr id="2" name="Rounded Rectangle 1"/>
          <p:cNvSpPr/>
          <p:nvPr/>
        </p:nvSpPr>
        <p:spPr>
          <a:xfrm>
            <a:off x="457200" y="457200"/>
            <a:ext cx="8229600" cy="4206240"/>
          </a:xfrm>
          <a:prstGeom prst="roundRect">
            <a:avLst>
              <a:gd name="adj" fmla="val 2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457200" y="274320"/>
            <a:ext cx="2286000" cy="365760"/>
          </a:xfrm>
          <a:prstGeom prst="roundRect">
            <a:avLst>
              <a:gd name="adj" fmla="val 5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6583680" y="640080"/>
            <a:ext cx="2011680" cy="457200"/>
          </a:xfrm>
          <a:prstGeom prst="roundRect">
            <a:avLst>
              <a:gd name="adj" fmla="val 5000"/>
            </a:avLst>
          </a:prstGeom>
          <a:solidFill>
            <a:srgbClr val="B91C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583680" y="640080"/>
            <a:ext cx="2011680" cy="457200"/>
          </a:xfrm>
          <a:prstGeom prst="rect">
            <a:avLst/>
          </a:prstGeom>
          <a:noFill/>
        </p:spPr>
        <p:txBody>
          <a:bodyPr wrap="square" lIns="0" rIns="0" tIns="0" bIns="0" anchor="ctr">
            <a:spAutoFit/>
          </a:bodyPr>
          <a:lstStyle/>
          <a:p>
            <a:pPr algn="ctr">
              <a:lnSpc>
                <a:spcPct val="120000"/>
              </a:lnSpc>
            </a:pPr>
            <a:r>
              <a:rPr sz="1400" b="1" i="0" spc="300">
                <a:solidFill>
                  <a:srgbClr val="FFFFFF"/>
                </a:solidFill>
                <a:latin typeface="Calibri"/>
              </a:rPr>
              <a:t>CONFIDENTIAL</a:t>
            </a:r>
          </a:p>
        </p:txBody>
      </p:sp>
      <p:sp>
        <p:nvSpPr>
          <p:cNvPr id="6" name="TextBox 5"/>
          <p:cNvSpPr txBox="1"/>
          <p:nvPr/>
        </p:nvSpPr>
        <p:spPr>
          <a:xfrm>
            <a:off x="822960" y="1005840"/>
            <a:ext cx="5486400" cy="274320"/>
          </a:xfrm>
          <a:prstGeom prst="rect">
            <a:avLst/>
          </a:prstGeom>
          <a:noFill/>
        </p:spPr>
        <p:txBody>
          <a:bodyPr wrap="square" lIns="0" rIns="0" tIns="0" bIns="0">
            <a:spAutoFit/>
          </a:bodyPr>
          <a:lstStyle/>
          <a:p>
            <a:pPr>
              <a:lnSpc>
                <a:spcPct val="120000"/>
              </a:lnSpc>
            </a:pPr>
            <a:r>
              <a:rPr sz="1000" b="1" i="0" spc="400">
                <a:solidFill>
                  <a:srgbClr val="475569"/>
                </a:solidFill>
                <a:latin typeface="Calibri"/>
              </a:rPr>
              <a:t>L022  ·  BUSINESS  ·  WORKPLACE DYNAMICS</a:t>
            </a:r>
          </a:p>
        </p:txBody>
      </p:sp>
      <p:sp>
        <p:nvSpPr>
          <p:cNvPr id="7" name="TextBox 6"/>
          <p:cNvSpPr txBox="1"/>
          <p:nvPr/>
        </p:nvSpPr>
        <p:spPr>
          <a:xfrm>
            <a:off x="822960" y="1508760"/>
            <a:ext cx="7772400" cy="1005840"/>
          </a:xfrm>
          <a:prstGeom prst="rect">
            <a:avLst/>
          </a:prstGeom>
          <a:noFill/>
        </p:spPr>
        <p:txBody>
          <a:bodyPr wrap="square" lIns="0" rIns="0" tIns="0" bIns="0">
            <a:spAutoFit/>
          </a:bodyPr>
          <a:lstStyle/>
          <a:p>
            <a:pPr>
              <a:lnSpc>
                <a:spcPct val="120000"/>
              </a:lnSpc>
            </a:pPr>
            <a:r>
              <a:rPr sz="5800" b="1" i="0">
                <a:solidFill>
                  <a:srgbClr val="1E1B4B"/>
                </a:solidFill>
                <a:latin typeface="Calibri"/>
              </a:rPr>
              <a:t>Your co-worker</a:t>
            </a:r>
          </a:p>
        </p:txBody>
      </p:sp>
      <p:sp>
        <p:nvSpPr>
          <p:cNvPr id="8" name="TextBox 7"/>
          <p:cNvSpPr txBox="1"/>
          <p:nvPr/>
        </p:nvSpPr>
        <p:spPr>
          <a:xfrm>
            <a:off x="822960" y="2560320"/>
            <a:ext cx="7772400" cy="1005840"/>
          </a:xfrm>
          <a:prstGeom prst="rect">
            <a:avLst/>
          </a:prstGeom>
          <a:noFill/>
        </p:spPr>
        <p:txBody>
          <a:bodyPr wrap="square" lIns="0" rIns="0" tIns="0" bIns="0">
            <a:spAutoFit/>
          </a:bodyPr>
          <a:lstStyle/>
          <a:p>
            <a:pPr>
              <a:lnSpc>
                <a:spcPct val="120000"/>
              </a:lnSpc>
            </a:pPr>
            <a:r>
              <a:rPr sz="5600" b="0" i="1">
                <a:solidFill>
                  <a:srgbClr val="7C3AED"/>
                </a:solidFill>
                <a:latin typeface="Calibri"/>
              </a:rPr>
              <a:t>is the real problem.</a:t>
            </a:r>
          </a:p>
        </p:txBody>
      </p:sp>
      <p:sp>
        <p:nvSpPr>
          <p:cNvPr id="9" name="TextBox 8"/>
          <p:cNvSpPr txBox="1"/>
          <p:nvPr/>
        </p:nvSpPr>
        <p:spPr>
          <a:xfrm>
            <a:off x="822960" y="3794760"/>
            <a:ext cx="7315200" cy="365760"/>
          </a:xfrm>
          <a:prstGeom prst="rect">
            <a:avLst/>
          </a:prstGeom>
          <a:noFill/>
        </p:spPr>
        <p:txBody>
          <a:bodyPr wrap="square" lIns="0" rIns="0" tIns="0" bIns="0">
            <a:spAutoFit/>
          </a:bodyPr>
          <a:lstStyle/>
          <a:p>
            <a:pPr>
              <a:lnSpc>
                <a:spcPct val="120000"/>
              </a:lnSpc>
            </a:pPr>
            <a:r>
              <a:rPr sz="1600" b="0" i="1">
                <a:solidFill>
                  <a:srgbClr val="475569"/>
                </a:solidFill>
                <a:latin typeface="Calibri"/>
              </a:rPr>
              <a:t>And we have receipts. Let's investigate.</a:t>
            </a:r>
          </a:p>
        </p:txBody>
      </p:sp>
      <p:sp>
        <p:nvSpPr>
          <p:cNvPr id="10" name="TextBox 9"/>
          <p:cNvSpPr txBox="1"/>
          <p:nvPr/>
        </p:nvSpPr>
        <p:spPr>
          <a:xfrm>
            <a:off x="822960" y="4160520"/>
            <a:ext cx="6400800" cy="320040"/>
          </a:xfrm>
          <a:prstGeom prst="rect">
            <a:avLst/>
          </a:prstGeom>
          <a:noFill/>
        </p:spPr>
        <p:txBody>
          <a:bodyPr wrap="square" lIns="0" rIns="0" tIns="0" bIns="0">
            <a:spAutoFit/>
          </a:bodyPr>
          <a:lstStyle/>
          <a:p>
            <a:pPr>
              <a:lnSpc>
                <a:spcPct val="120000"/>
              </a:lnSpc>
            </a:pPr>
            <a:r>
              <a:rPr sz="1100" b="1" i="0" spc="400">
                <a:solidFill>
                  <a:srgbClr val="475569"/>
                </a:solidFill>
                <a:latin typeface="Calibri"/>
              </a:rPr>
              <a:t>60 min  ·  B2 — C1  ·  EVIDENCE ATTACHED</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Cross-examination.</a:t>
            </a:r>
          </a:p>
        </p:txBody>
      </p:sp>
      <p:sp>
        <p:nvSpPr>
          <p:cNvPr id="6" name="TextBox 5"/>
          <p:cNvSpPr txBox="1"/>
          <p:nvPr/>
        </p:nvSpPr>
        <p:spPr>
          <a:xfrm>
            <a:off x="457200" y="1554480"/>
            <a:ext cx="8229600" cy="320040"/>
          </a:xfrm>
          <a:prstGeom prst="rect">
            <a:avLst/>
          </a:prstGeom>
          <a:noFill/>
        </p:spPr>
        <p:txBody>
          <a:bodyPr wrap="square" lIns="0" rIns="0" tIns="0" bIns="0">
            <a:spAutoFit/>
          </a:bodyPr>
          <a:lstStyle/>
          <a:p>
            <a:pPr>
              <a:lnSpc>
                <a:spcPct val="120000"/>
              </a:lnSpc>
            </a:pPr>
            <a:r>
              <a:rPr sz="1200" b="1" i="1">
                <a:solidFill>
                  <a:srgbClr val="B91C1C"/>
                </a:solidFill>
                <a:latin typeface="Calibri"/>
              </a:rPr>
              <a:t>The witness will answer fully. No 'I think it depends.'</a:t>
            </a:r>
          </a:p>
        </p:txBody>
      </p:sp>
      <p:sp>
        <p:nvSpPr>
          <p:cNvPr id="7" name="Rounded Rectangle 6"/>
          <p:cNvSpPr/>
          <p:nvPr/>
        </p:nvSpPr>
        <p:spPr>
          <a:xfrm>
            <a:off x="457200" y="2011680"/>
            <a:ext cx="8229600" cy="64008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457200" y="2011680"/>
            <a:ext cx="777240" cy="640080"/>
          </a:xfrm>
          <a:prstGeom prst="roundRect">
            <a:avLst>
              <a:gd name="adj" fmla="val 4000"/>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2011680"/>
            <a:ext cx="777240" cy="640080"/>
          </a:xfrm>
          <a:prstGeom prst="rect">
            <a:avLst/>
          </a:prstGeom>
          <a:noFill/>
        </p:spPr>
        <p:txBody>
          <a:bodyPr wrap="square" lIns="0" rIns="0" tIns="0" bIns="0" anchor="ctr">
            <a:spAutoFit/>
          </a:bodyPr>
          <a:lstStyle/>
          <a:p>
            <a:pPr algn="ctr">
              <a:lnSpc>
                <a:spcPct val="120000"/>
              </a:lnSpc>
            </a:pPr>
            <a:r>
              <a:rPr sz="1600" b="1" i="0">
                <a:solidFill>
                  <a:srgbClr val="FFFFFF"/>
                </a:solidFill>
                <a:latin typeface="Courier New"/>
              </a:rPr>
              <a:t>Q1</a:t>
            </a:r>
          </a:p>
        </p:txBody>
      </p:sp>
      <p:sp>
        <p:nvSpPr>
          <p:cNvPr id="10" name="TextBox 9"/>
          <p:cNvSpPr txBox="1"/>
          <p:nvPr/>
        </p:nvSpPr>
        <p:spPr>
          <a:xfrm>
            <a:off x="960120" y="2011680"/>
            <a:ext cx="7589520" cy="640080"/>
          </a:xfrm>
          <a:prstGeom prst="rect">
            <a:avLst/>
          </a:prstGeom>
          <a:noFill/>
        </p:spPr>
        <p:txBody>
          <a:bodyPr wrap="square" lIns="0" rIns="0" tIns="0" bIns="0" anchor="ctr">
            <a:spAutoFit/>
          </a:bodyPr>
          <a:lstStyle/>
          <a:p>
            <a:pPr>
              <a:lnSpc>
                <a:spcPct val="140000"/>
              </a:lnSpc>
            </a:pPr>
            <a:r>
              <a:rPr sz="1250" b="0" i="0">
                <a:solidFill>
                  <a:srgbClr val="1E1B4B"/>
                </a:solidFill>
                <a:latin typeface="Calibri"/>
              </a:rPr>
              <a:t>When does a difficult coworker become a manager's failure? Where's the line?</a:t>
            </a:r>
          </a:p>
        </p:txBody>
      </p:sp>
      <p:sp>
        <p:nvSpPr>
          <p:cNvPr id="11" name="Rounded Rectangle 10"/>
          <p:cNvSpPr/>
          <p:nvPr/>
        </p:nvSpPr>
        <p:spPr>
          <a:xfrm>
            <a:off x="457200" y="2743200"/>
            <a:ext cx="8229600" cy="64008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457200" y="2743200"/>
            <a:ext cx="777240" cy="640080"/>
          </a:xfrm>
          <a:prstGeom prst="roundRect">
            <a:avLst>
              <a:gd name="adj" fmla="val 4000"/>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2743200"/>
            <a:ext cx="777240" cy="640080"/>
          </a:xfrm>
          <a:prstGeom prst="rect">
            <a:avLst/>
          </a:prstGeom>
          <a:noFill/>
        </p:spPr>
        <p:txBody>
          <a:bodyPr wrap="square" lIns="0" rIns="0" tIns="0" bIns="0" anchor="ctr">
            <a:spAutoFit/>
          </a:bodyPr>
          <a:lstStyle/>
          <a:p>
            <a:pPr algn="ctr">
              <a:lnSpc>
                <a:spcPct val="120000"/>
              </a:lnSpc>
            </a:pPr>
            <a:r>
              <a:rPr sz="1600" b="1" i="0">
                <a:solidFill>
                  <a:srgbClr val="FFFFFF"/>
                </a:solidFill>
                <a:latin typeface="Courier New"/>
              </a:rPr>
              <a:t>Q2</a:t>
            </a:r>
          </a:p>
        </p:txBody>
      </p:sp>
      <p:sp>
        <p:nvSpPr>
          <p:cNvPr id="14" name="TextBox 13"/>
          <p:cNvSpPr txBox="1"/>
          <p:nvPr/>
        </p:nvSpPr>
        <p:spPr>
          <a:xfrm>
            <a:off x="960120" y="2743200"/>
            <a:ext cx="7589520" cy="640080"/>
          </a:xfrm>
          <a:prstGeom prst="rect">
            <a:avLst/>
          </a:prstGeom>
          <a:noFill/>
        </p:spPr>
        <p:txBody>
          <a:bodyPr wrap="square" lIns="0" rIns="0" tIns="0" bIns="0" anchor="ctr">
            <a:spAutoFit/>
          </a:bodyPr>
          <a:lstStyle/>
          <a:p>
            <a:pPr>
              <a:lnSpc>
                <a:spcPct val="140000"/>
              </a:lnSpc>
            </a:pPr>
            <a:r>
              <a:rPr sz="1250" b="0" i="0">
                <a:solidFill>
                  <a:srgbClr val="1E1B4B"/>
                </a:solidFill>
                <a:latin typeface="Calibri"/>
              </a:rPr>
              <a:t>Is HR designed to solve coworker conflict, or to protect the company FROM coworker conflict?</a:t>
            </a:r>
          </a:p>
        </p:txBody>
      </p:sp>
      <p:sp>
        <p:nvSpPr>
          <p:cNvPr id="15" name="Rounded Rectangle 14"/>
          <p:cNvSpPr/>
          <p:nvPr/>
        </p:nvSpPr>
        <p:spPr>
          <a:xfrm>
            <a:off x="457200" y="3474720"/>
            <a:ext cx="8229600" cy="64008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457200" y="3474720"/>
            <a:ext cx="777240" cy="640080"/>
          </a:xfrm>
          <a:prstGeom prst="roundRect">
            <a:avLst>
              <a:gd name="adj" fmla="val 4000"/>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57200" y="3474720"/>
            <a:ext cx="777240" cy="640080"/>
          </a:xfrm>
          <a:prstGeom prst="rect">
            <a:avLst/>
          </a:prstGeom>
          <a:noFill/>
        </p:spPr>
        <p:txBody>
          <a:bodyPr wrap="square" lIns="0" rIns="0" tIns="0" bIns="0" anchor="ctr">
            <a:spAutoFit/>
          </a:bodyPr>
          <a:lstStyle/>
          <a:p>
            <a:pPr algn="ctr">
              <a:lnSpc>
                <a:spcPct val="120000"/>
              </a:lnSpc>
            </a:pPr>
            <a:r>
              <a:rPr sz="1600" b="1" i="0">
                <a:solidFill>
                  <a:srgbClr val="FFFFFF"/>
                </a:solidFill>
                <a:latin typeface="Courier New"/>
              </a:rPr>
              <a:t>Q3</a:t>
            </a:r>
          </a:p>
        </p:txBody>
      </p:sp>
      <p:sp>
        <p:nvSpPr>
          <p:cNvPr id="18" name="TextBox 17"/>
          <p:cNvSpPr txBox="1"/>
          <p:nvPr/>
        </p:nvSpPr>
        <p:spPr>
          <a:xfrm>
            <a:off x="960120" y="3474720"/>
            <a:ext cx="7589520" cy="640080"/>
          </a:xfrm>
          <a:prstGeom prst="rect">
            <a:avLst/>
          </a:prstGeom>
          <a:noFill/>
        </p:spPr>
        <p:txBody>
          <a:bodyPr wrap="square" lIns="0" rIns="0" tIns="0" bIns="0" anchor="ctr">
            <a:spAutoFit/>
          </a:bodyPr>
          <a:lstStyle/>
          <a:p>
            <a:pPr>
              <a:lnSpc>
                <a:spcPct val="140000"/>
              </a:lnSpc>
            </a:pPr>
            <a:r>
              <a:rPr sz="1250" b="0" i="0">
                <a:solidFill>
                  <a:srgbClr val="1E1B4B"/>
                </a:solidFill>
                <a:latin typeface="Calibri"/>
              </a:rPr>
              <a:t>Why do we tolerate behaviour from senior coworkers we'd never tolerate from juniors?</a:t>
            </a:r>
          </a:p>
        </p:txBody>
      </p:sp>
      <p:sp>
        <p:nvSpPr>
          <p:cNvPr id="19" name="Rounded Rectangle 18"/>
          <p:cNvSpPr/>
          <p:nvPr/>
        </p:nvSpPr>
        <p:spPr>
          <a:xfrm>
            <a:off x="457200" y="4206240"/>
            <a:ext cx="8229600" cy="64008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ounded Rectangle 19"/>
          <p:cNvSpPr/>
          <p:nvPr/>
        </p:nvSpPr>
        <p:spPr>
          <a:xfrm>
            <a:off x="457200" y="4206240"/>
            <a:ext cx="777240" cy="640080"/>
          </a:xfrm>
          <a:prstGeom prst="roundRect">
            <a:avLst>
              <a:gd name="adj" fmla="val 4000"/>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57200" y="4206240"/>
            <a:ext cx="777240" cy="640080"/>
          </a:xfrm>
          <a:prstGeom prst="rect">
            <a:avLst/>
          </a:prstGeom>
          <a:noFill/>
        </p:spPr>
        <p:txBody>
          <a:bodyPr wrap="square" lIns="0" rIns="0" tIns="0" bIns="0" anchor="ctr">
            <a:spAutoFit/>
          </a:bodyPr>
          <a:lstStyle/>
          <a:p>
            <a:pPr algn="ctr">
              <a:lnSpc>
                <a:spcPct val="120000"/>
              </a:lnSpc>
            </a:pPr>
            <a:r>
              <a:rPr sz="1600" b="1" i="0">
                <a:solidFill>
                  <a:srgbClr val="FFFFFF"/>
                </a:solidFill>
                <a:latin typeface="Courier New"/>
              </a:rPr>
              <a:t>Q4</a:t>
            </a:r>
          </a:p>
        </p:txBody>
      </p:sp>
      <p:sp>
        <p:nvSpPr>
          <p:cNvPr id="22" name="TextBox 21"/>
          <p:cNvSpPr txBox="1"/>
          <p:nvPr/>
        </p:nvSpPr>
        <p:spPr>
          <a:xfrm>
            <a:off x="960120" y="4206240"/>
            <a:ext cx="7589520" cy="640080"/>
          </a:xfrm>
          <a:prstGeom prst="rect">
            <a:avLst/>
          </a:prstGeom>
          <a:noFill/>
        </p:spPr>
        <p:txBody>
          <a:bodyPr wrap="square" lIns="0" rIns="0" tIns="0" bIns="0" anchor="ctr">
            <a:spAutoFit/>
          </a:bodyPr>
          <a:lstStyle/>
          <a:p>
            <a:pPr>
              <a:lnSpc>
                <a:spcPct val="140000"/>
              </a:lnSpc>
            </a:pPr>
            <a:r>
              <a:rPr sz="1250" b="0" i="0">
                <a:solidFill>
                  <a:srgbClr val="1E1B4B"/>
                </a:solidFill>
                <a:latin typeface="Calibri"/>
              </a:rPr>
              <a:t>Can you be a 'great person' AND a 'terrible coworker' simultaneously? Defend.</a:t>
            </a:r>
          </a:p>
        </p:txBody>
      </p:sp>
      <p:sp>
        <p:nvSpPr>
          <p:cNvPr id="23" name="TextBox 22"/>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24" name="TextBox 23"/>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10 / 16</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The verdict.</a:t>
            </a:r>
          </a:p>
        </p:txBody>
      </p:sp>
      <p:sp>
        <p:nvSpPr>
          <p:cNvPr id="6" name="TextBox 5"/>
          <p:cNvSpPr txBox="1"/>
          <p:nvPr/>
        </p:nvSpPr>
        <p:spPr>
          <a:xfrm>
            <a:off x="457200" y="1554480"/>
            <a:ext cx="8229600" cy="320040"/>
          </a:xfrm>
          <a:prstGeom prst="rect">
            <a:avLst/>
          </a:prstGeom>
          <a:noFill/>
        </p:spPr>
        <p:txBody>
          <a:bodyPr wrap="square" lIns="0" rIns="0" tIns="0" bIns="0">
            <a:spAutoFit/>
          </a:bodyPr>
          <a:lstStyle/>
          <a:p>
            <a:pPr>
              <a:lnSpc>
                <a:spcPct val="120000"/>
              </a:lnSpc>
            </a:pPr>
            <a:r>
              <a:rPr sz="1200" b="0" i="1">
                <a:solidFill>
                  <a:srgbClr val="94A3B8"/>
                </a:solidFill>
                <a:latin typeface="Calibri"/>
              </a:rPr>
              <a:t>Mark GUILTY (agree) or NOT GUILTY (disagree). Defend.</a:t>
            </a:r>
          </a:p>
        </p:txBody>
      </p:sp>
      <p:sp>
        <p:nvSpPr>
          <p:cNvPr id="7" name="Rounded Rectangle 6"/>
          <p:cNvSpPr/>
          <p:nvPr/>
        </p:nvSpPr>
        <p:spPr>
          <a:xfrm>
            <a:off x="457200" y="2011680"/>
            <a:ext cx="8229600" cy="502920"/>
          </a:xfrm>
          <a:prstGeom prst="roundRect">
            <a:avLst>
              <a:gd name="adj" fmla="val 6000"/>
            </a:avLst>
          </a:prstGeom>
          <a:solidFill>
            <a:srgbClr val="F5F3FF"/>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594360" y="2121408"/>
            <a:ext cx="822960" cy="274320"/>
          </a:xfrm>
          <a:prstGeom prst="roundRect">
            <a:avLst>
              <a:gd name="adj" fmla="val 30000"/>
            </a:avLst>
          </a:prstGeom>
          <a:solidFill>
            <a:srgbClr val="B91C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94360" y="2121408"/>
            <a:ext cx="822960" cy="274320"/>
          </a:xfrm>
          <a:prstGeom prst="rect">
            <a:avLst/>
          </a:prstGeom>
          <a:noFill/>
        </p:spPr>
        <p:txBody>
          <a:bodyPr wrap="square" lIns="0" rIns="0" tIns="0" bIns="0" anchor="ctr">
            <a:spAutoFit/>
          </a:bodyPr>
          <a:lstStyle/>
          <a:p>
            <a:pPr algn="ctr">
              <a:lnSpc>
                <a:spcPct val="120000"/>
              </a:lnSpc>
            </a:pPr>
            <a:r>
              <a:rPr sz="800" b="1" i="0" spc="200">
                <a:solidFill>
                  <a:srgbClr val="FFFFFF"/>
                </a:solidFill>
                <a:latin typeface="Calibri"/>
              </a:rPr>
              <a:t>GUILTY</a:t>
            </a:r>
          </a:p>
        </p:txBody>
      </p:sp>
      <p:sp>
        <p:nvSpPr>
          <p:cNvPr id="10" name="Rounded Rectangle 9"/>
          <p:cNvSpPr/>
          <p:nvPr/>
        </p:nvSpPr>
        <p:spPr>
          <a:xfrm>
            <a:off x="1508760" y="2121408"/>
            <a:ext cx="1188720" cy="274320"/>
          </a:xfrm>
          <a:prstGeom prst="roundRect">
            <a:avLst>
              <a:gd name="adj" fmla="val 30000"/>
            </a:avLst>
          </a:prstGeom>
          <a:solidFill>
            <a:srgbClr val="06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508760" y="2121408"/>
            <a:ext cx="1188720" cy="274320"/>
          </a:xfrm>
          <a:prstGeom prst="rect">
            <a:avLst/>
          </a:prstGeom>
          <a:noFill/>
        </p:spPr>
        <p:txBody>
          <a:bodyPr wrap="square" lIns="0" rIns="0" tIns="0" bIns="0" anchor="ctr">
            <a:spAutoFit/>
          </a:bodyPr>
          <a:lstStyle/>
          <a:p>
            <a:pPr algn="ctr">
              <a:lnSpc>
                <a:spcPct val="120000"/>
              </a:lnSpc>
            </a:pPr>
            <a:r>
              <a:rPr sz="800" b="1" i="0" spc="200">
                <a:solidFill>
                  <a:srgbClr val="FFFFFF"/>
                </a:solidFill>
                <a:latin typeface="Calibri"/>
              </a:rPr>
              <a:t>NOT GUILTY</a:t>
            </a:r>
          </a:p>
        </p:txBody>
      </p:sp>
      <p:sp>
        <p:nvSpPr>
          <p:cNvPr id="12" name="TextBox 11"/>
          <p:cNvSpPr txBox="1"/>
          <p:nvPr/>
        </p:nvSpPr>
        <p:spPr>
          <a:xfrm>
            <a:off x="2788920" y="2011680"/>
            <a:ext cx="5852160" cy="502920"/>
          </a:xfrm>
          <a:prstGeom prst="rect">
            <a:avLst/>
          </a:prstGeom>
          <a:noFill/>
        </p:spPr>
        <p:txBody>
          <a:bodyPr wrap="square" lIns="0" rIns="0" tIns="0" bIns="0" anchor="ctr">
            <a:spAutoFit/>
          </a:bodyPr>
          <a:lstStyle/>
          <a:p>
            <a:pPr>
              <a:lnSpc>
                <a:spcPct val="120000"/>
              </a:lnSpc>
            </a:pPr>
            <a:r>
              <a:rPr sz="1150" b="0" i="1">
                <a:solidFill>
                  <a:srgbClr val="1E1B4B"/>
                </a:solidFill>
                <a:latin typeface="Calibri"/>
              </a:rPr>
              <a:t>"If a coworker is bad enough to ruin your week, your real problem is your manager."</a:t>
            </a:r>
          </a:p>
        </p:txBody>
      </p:sp>
      <p:sp>
        <p:nvSpPr>
          <p:cNvPr id="13" name="Rounded Rectangle 12"/>
          <p:cNvSpPr/>
          <p:nvPr/>
        </p:nvSpPr>
        <p:spPr>
          <a:xfrm>
            <a:off x="457200" y="2651760"/>
            <a:ext cx="8229600" cy="502920"/>
          </a:xfrm>
          <a:prstGeom prst="roundRect">
            <a:avLst>
              <a:gd name="adj" fmla="val 6000"/>
            </a:avLst>
          </a:prstGeom>
          <a:solidFill>
            <a:srgbClr val="F5F3FF"/>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ounded Rectangle 13"/>
          <p:cNvSpPr/>
          <p:nvPr/>
        </p:nvSpPr>
        <p:spPr>
          <a:xfrm>
            <a:off x="594360" y="2761488"/>
            <a:ext cx="822960" cy="274320"/>
          </a:xfrm>
          <a:prstGeom prst="roundRect">
            <a:avLst>
              <a:gd name="adj" fmla="val 30000"/>
            </a:avLst>
          </a:prstGeom>
          <a:solidFill>
            <a:srgbClr val="B91C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94360" y="2761488"/>
            <a:ext cx="822960" cy="274320"/>
          </a:xfrm>
          <a:prstGeom prst="rect">
            <a:avLst/>
          </a:prstGeom>
          <a:noFill/>
        </p:spPr>
        <p:txBody>
          <a:bodyPr wrap="square" lIns="0" rIns="0" tIns="0" bIns="0" anchor="ctr">
            <a:spAutoFit/>
          </a:bodyPr>
          <a:lstStyle/>
          <a:p>
            <a:pPr algn="ctr">
              <a:lnSpc>
                <a:spcPct val="120000"/>
              </a:lnSpc>
            </a:pPr>
            <a:r>
              <a:rPr sz="800" b="1" i="0" spc="200">
                <a:solidFill>
                  <a:srgbClr val="FFFFFF"/>
                </a:solidFill>
                <a:latin typeface="Calibri"/>
              </a:rPr>
              <a:t>GUILTY</a:t>
            </a:r>
          </a:p>
        </p:txBody>
      </p:sp>
      <p:sp>
        <p:nvSpPr>
          <p:cNvPr id="16" name="Rounded Rectangle 15"/>
          <p:cNvSpPr/>
          <p:nvPr/>
        </p:nvSpPr>
        <p:spPr>
          <a:xfrm>
            <a:off x="1508760" y="2761488"/>
            <a:ext cx="1188720" cy="274320"/>
          </a:xfrm>
          <a:prstGeom prst="roundRect">
            <a:avLst>
              <a:gd name="adj" fmla="val 30000"/>
            </a:avLst>
          </a:prstGeom>
          <a:solidFill>
            <a:srgbClr val="06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508760" y="2761488"/>
            <a:ext cx="1188720" cy="274320"/>
          </a:xfrm>
          <a:prstGeom prst="rect">
            <a:avLst/>
          </a:prstGeom>
          <a:noFill/>
        </p:spPr>
        <p:txBody>
          <a:bodyPr wrap="square" lIns="0" rIns="0" tIns="0" bIns="0" anchor="ctr">
            <a:spAutoFit/>
          </a:bodyPr>
          <a:lstStyle/>
          <a:p>
            <a:pPr algn="ctr">
              <a:lnSpc>
                <a:spcPct val="120000"/>
              </a:lnSpc>
            </a:pPr>
            <a:r>
              <a:rPr sz="800" b="1" i="0" spc="200">
                <a:solidFill>
                  <a:srgbClr val="FFFFFF"/>
                </a:solidFill>
                <a:latin typeface="Calibri"/>
              </a:rPr>
              <a:t>NOT GUILTY</a:t>
            </a:r>
          </a:p>
        </p:txBody>
      </p:sp>
      <p:sp>
        <p:nvSpPr>
          <p:cNvPr id="18" name="TextBox 17"/>
          <p:cNvSpPr txBox="1"/>
          <p:nvPr/>
        </p:nvSpPr>
        <p:spPr>
          <a:xfrm>
            <a:off x="2788920" y="2651760"/>
            <a:ext cx="5852160" cy="502920"/>
          </a:xfrm>
          <a:prstGeom prst="rect">
            <a:avLst/>
          </a:prstGeom>
          <a:noFill/>
        </p:spPr>
        <p:txBody>
          <a:bodyPr wrap="square" lIns="0" rIns="0" tIns="0" bIns="0" anchor="ctr">
            <a:spAutoFit/>
          </a:bodyPr>
          <a:lstStyle/>
          <a:p>
            <a:pPr>
              <a:lnSpc>
                <a:spcPct val="120000"/>
              </a:lnSpc>
            </a:pPr>
            <a:r>
              <a:rPr sz="1150" b="0" i="1">
                <a:solidFill>
                  <a:srgbClr val="1E1B4B"/>
                </a:solidFill>
                <a:latin typeface="Calibri"/>
              </a:rPr>
              <a:t>"Difficult coworkers exist mostly because difficult coworkers are tolerated by everyone else."</a:t>
            </a:r>
          </a:p>
        </p:txBody>
      </p:sp>
      <p:sp>
        <p:nvSpPr>
          <p:cNvPr id="19" name="Rounded Rectangle 18"/>
          <p:cNvSpPr/>
          <p:nvPr/>
        </p:nvSpPr>
        <p:spPr>
          <a:xfrm>
            <a:off x="457200" y="3291840"/>
            <a:ext cx="8229600" cy="502920"/>
          </a:xfrm>
          <a:prstGeom prst="roundRect">
            <a:avLst>
              <a:gd name="adj" fmla="val 6000"/>
            </a:avLst>
          </a:prstGeom>
          <a:solidFill>
            <a:srgbClr val="F5F3FF"/>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ounded Rectangle 19"/>
          <p:cNvSpPr/>
          <p:nvPr/>
        </p:nvSpPr>
        <p:spPr>
          <a:xfrm>
            <a:off x="594360" y="3401568"/>
            <a:ext cx="822960" cy="274320"/>
          </a:xfrm>
          <a:prstGeom prst="roundRect">
            <a:avLst>
              <a:gd name="adj" fmla="val 30000"/>
            </a:avLst>
          </a:prstGeom>
          <a:solidFill>
            <a:srgbClr val="B91C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594360" y="3401568"/>
            <a:ext cx="822960" cy="274320"/>
          </a:xfrm>
          <a:prstGeom prst="rect">
            <a:avLst/>
          </a:prstGeom>
          <a:noFill/>
        </p:spPr>
        <p:txBody>
          <a:bodyPr wrap="square" lIns="0" rIns="0" tIns="0" bIns="0" anchor="ctr">
            <a:spAutoFit/>
          </a:bodyPr>
          <a:lstStyle/>
          <a:p>
            <a:pPr algn="ctr">
              <a:lnSpc>
                <a:spcPct val="120000"/>
              </a:lnSpc>
            </a:pPr>
            <a:r>
              <a:rPr sz="800" b="1" i="0" spc="200">
                <a:solidFill>
                  <a:srgbClr val="FFFFFF"/>
                </a:solidFill>
                <a:latin typeface="Calibri"/>
              </a:rPr>
              <a:t>GUILTY</a:t>
            </a:r>
          </a:p>
        </p:txBody>
      </p:sp>
      <p:sp>
        <p:nvSpPr>
          <p:cNvPr id="22" name="Rounded Rectangle 21"/>
          <p:cNvSpPr/>
          <p:nvPr/>
        </p:nvSpPr>
        <p:spPr>
          <a:xfrm>
            <a:off x="1508760" y="3401568"/>
            <a:ext cx="1188720" cy="274320"/>
          </a:xfrm>
          <a:prstGeom prst="roundRect">
            <a:avLst>
              <a:gd name="adj" fmla="val 30000"/>
            </a:avLst>
          </a:prstGeom>
          <a:solidFill>
            <a:srgbClr val="06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508760" y="3401568"/>
            <a:ext cx="1188720" cy="274320"/>
          </a:xfrm>
          <a:prstGeom prst="rect">
            <a:avLst/>
          </a:prstGeom>
          <a:noFill/>
        </p:spPr>
        <p:txBody>
          <a:bodyPr wrap="square" lIns="0" rIns="0" tIns="0" bIns="0" anchor="ctr">
            <a:spAutoFit/>
          </a:bodyPr>
          <a:lstStyle/>
          <a:p>
            <a:pPr algn="ctr">
              <a:lnSpc>
                <a:spcPct val="120000"/>
              </a:lnSpc>
            </a:pPr>
            <a:r>
              <a:rPr sz="800" b="1" i="0" spc="200">
                <a:solidFill>
                  <a:srgbClr val="FFFFFF"/>
                </a:solidFill>
                <a:latin typeface="Calibri"/>
              </a:rPr>
              <a:t>NOT GUILTY</a:t>
            </a:r>
          </a:p>
        </p:txBody>
      </p:sp>
      <p:sp>
        <p:nvSpPr>
          <p:cNvPr id="24" name="TextBox 23"/>
          <p:cNvSpPr txBox="1"/>
          <p:nvPr/>
        </p:nvSpPr>
        <p:spPr>
          <a:xfrm>
            <a:off x="2788920" y="3291840"/>
            <a:ext cx="5852160" cy="502920"/>
          </a:xfrm>
          <a:prstGeom prst="rect">
            <a:avLst/>
          </a:prstGeom>
          <a:noFill/>
        </p:spPr>
        <p:txBody>
          <a:bodyPr wrap="square" lIns="0" rIns="0" tIns="0" bIns="0" anchor="ctr">
            <a:spAutoFit/>
          </a:bodyPr>
          <a:lstStyle/>
          <a:p>
            <a:pPr>
              <a:lnSpc>
                <a:spcPct val="120000"/>
              </a:lnSpc>
            </a:pPr>
            <a:r>
              <a:rPr sz="1150" b="0" i="1">
                <a:solidFill>
                  <a:srgbClr val="1E1B4B"/>
                </a:solidFill>
                <a:latin typeface="Calibri"/>
              </a:rPr>
              <a:t>"Most workplace 'drama' is just people without enough work to do."</a:t>
            </a:r>
          </a:p>
        </p:txBody>
      </p:sp>
      <p:sp>
        <p:nvSpPr>
          <p:cNvPr id="25" name="Rounded Rectangle 24"/>
          <p:cNvSpPr/>
          <p:nvPr/>
        </p:nvSpPr>
        <p:spPr>
          <a:xfrm>
            <a:off x="457200" y="3931920"/>
            <a:ext cx="8229600" cy="502920"/>
          </a:xfrm>
          <a:prstGeom prst="roundRect">
            <a:avLst>
              <a:gd name="adj" fmla="val 6000"/>
            </a:avLst>
          </a:prstGeom>
          <a:solidFill>
            <a:srgbClr val="F5F3FF"/>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ounded Rectangle 25"/>
          <p:cNvSpPr/>
          <p:nvPr/>
        </p:nvSpPr>
        <p:spPr>
          <a:xfrm>
            <a:off x="594360" y="4041648"/>
            <a:ext cx="822960" cy="274320"/>
          </a:xfrm>
          <a:prstGeom prst="roundRect">
            <a:avLst>
              <a:gd name="adj" fmla="val 30000"/>
            </a:avLst>
          </a:prstGeom>
          <a:solidFill>
            <a:srgbClr val="B91C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94360" y="4041648"/>
            <a:ext cx="822960" cy="274320"/>
          </a:xfrm>
          <a:prstGeom prst="rect">
            <a:avLst/>
          </a:prstGeom>
          <a:noFill/>
        </p:spPr>
        <p:txBody>
          <a:bodyPr wrap="square" lIns="0" rIns="0" tIns="0" bIns="0" anchor="ctr">
            <a:spAutoFit/>
          </a:bodyPr>
          <a:lstStyle/>
          <a:p>
            <a:pPr algn="ctr">
              <a:lnSpc>
                <a:spcPct val="120000"/>
              </a:lnSpc>
            </a:pPr>
            <a:r>
              <a:rPr sz="800" b="1" i="0" spc="200">
                <a:solidFill>
                  <a:srgbClr val="FFFFFF"/>
                </a:solidFill>
                <a:latin typeface="Calibri"/>
              </a:rPr>
              <a:t>GUILTY</a:t>
            </a:r>
          </a:p>
        </p:txBody>
      </p:sp>
      <p:sp>
        <p:nvSpPr>
          <p:cNvPr id="28" name="Rounded Rectangle 27"/>
          <p:cNvSpPr/>
          <p:nvPr/>
        </p:nvSpPr>
        <p:spPr>
          <a:xfrm>
            <a:off x="1508760" y="4041648"/>
            <a:ext cx="1188720" cy="274320"/>
          </a:xfrm>
          <a:prstGeom prst="roundRect">
            <a:avLst>
              <a:gd name="adj" fmla="val 30000"/>
            </a:avLst>
          </a:prstGeom>
          <a:solidFill>
            <a:srgbClr val="06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1508760" y="4041648"/>
            <a:ext cx="1188720" cy="274320"/>
          </a:xfrm>
          <a:prstGeom prst="rect">
            <a:avLst/>
          </a:prstGeom>
          <a:noFill/>
        </p:spPr>
        <p:txBody>
          <a:bodyPr wrap="square" lIns="0" rIns="0" tIns="0" bIns="0" anchor="ctr">
            <a:spAutoFit/>
          </a:bodyPr>
          <a:lstStyle/>
          <a:p>
            <a:pPr algn="ctr">
              <a:lnSpc>
                <a:spcPct val="120000"/>
              </a:lnSpc>
            </a:pPr>
            <a:r>
              <a:rPr sz="800" b="1" i="0" spc="200">
                <a:solidFill>
                  <a:srgbClr val="FFFFFF"/>
                </a:solidFill>
                <a:latin typeface="Calibri"/>
              </a:rPr>
              <a:t>NOT GUILTY</a:t>
            </a:r>
          </a:p>
        </p:txBody>
      </p:sp>
      <p:sp>
        <p:nvSpPr>
          <p:cNvPr id="30" name="TextBox 29"/>
          <p:cNvSpPr txBox="1"/>
          <p:nvPr/>
        </p:nvSpPr>
        <p:spPr>
          <a:xfrm>
            <a:off x="2788920" y="3931920"/>
            <a:ext cx="5852160" cy="502920"/>
          </a:xfrm>
          <a:prstGeom prst="rect">
            <a:avLst/>
          </a:prstGeom>
          <a:noFill/>
        </p:spPr>
        <p:txBody>
          <a:bodyPr wrap="square" lIns="0" rIns="0" tIns="0" bIns="0" anchor="ctr">
            <a:spAutoFit/>
          </a:bodyPr>
          <a:lstStyle/>
          <a:p>
            <a:pPr>
              <a:lnSpc>
                <a:spcPct val="120000"/>
              </a:lnSpc>
            </a:pPr>
            <a:r>
              <a:rPr sz="1150" b="0" i="1">
                <a:solidFill>
                  <a:srgbClr val="1E1B4B"/>
                </a:solidFill>
                <a:latin typeface="Calibri"/>
              </a:rPr>
              <a:t>"Office conflict resolution should be a required part of every job interview."</a:t>
            </a:r>
          </a:p>
        </p:txBody>
      </p:sp>
      <p:sp>
        <p:nvSpPr>
          <p:cNvPr id="31" name="TextBox 30"/>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32" name="TextBox 31"/>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11 / 16</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400" b="1" i="0">
                <a:solidFill>
                  <a:srgbClr val="1E1B4B"/>
                </a:solidFill>
                <a:latin typeface="Calibri"/>
              </a:rPr>
              <a:t>Three active cases. You handle each.</a:t>
            </a:r>
          </a:p>
        </p:txBody>
      </p:sp>
      <p:sp>
        <p:nvSpPr>
          <p:cNvPr id="6" name="Rounded Rectangle 5"/>
          <p:cNvSpPr/>
          <p:nvPr/>
        </p:nvSpPr>
        <p:spPr>
          <a:xfrm>
            <a:off x="457200" y="1737360"/>
            <a:ext cx="8229600" cy="868680"/>
          </a:xfrm>
          <a:prstGeom prst="roundRect">
            <a:avLst>
              <a:gd name="adj" fmla="val 5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457200" y="1737360"/>
            <a:ext cx="8229600" cy="274320"/>
          </a:xfrm>
          <a:prstGeom prst="roundRect">
            <a:avLst>
              <a:gd name="adj" fmla="val 5000"/>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1755648"/>
            <a:ext cx="7863840" cy="256032"/>
          </a:xfrm>
          <a:prstGeom prst="rect">
            <a:avLst/>
          </a:prstGeom>
          <a:noFill/>
        </p:spPr>
        <p:txBody>
          <a:bodyPr wrap="square" lIns="0" rIns="0" tIns="0" bIns="0" anchor="ctr">
            <a:spAutoFit/>
          </a:bodyPr>
          <a:lstStyle/>
          <a:p>
            <a:pPr>
              <a:lnSpc>
                <a:spcPct val="120000"/>
              </a:lnSpc>
            </a:pPr>
            <a:r>
              <a:rPr sz="1100" b="1" i="0">
                <a:solidFill>
                  <a:srgbClr val="FDE68A"/>
                </a:solidFill>
                <a:latin typeface="Courier New"/>
              </a:rPr>
              <a:t>Case A — The Credit-Stealer Strikes Again</a:t>
            </a:r>
          </a:p>
        </p:txBody>
      </p:sp>
      <p:sp>
        <p:nvSpPr>
          <p:cNvPr id="9" name="TextBox 8"/>
          <p:cNvSpPr txBox="1"/>
          <p:nvPr/>
        </p:nvSpPr>
        <p:spPr>
          <a:xfrm>
            <a:off x="640080" y="2057400"/>
            <a:ext cx="7863840" cy="502920"/>
          </a:xfrm>
          <a:prstGeom prst="rect">
            <a:avLst/>
          </a:prstGeom>
          <a:noFill/>
        </p:spPr>
        <p:txBody>
          <a:bodyPr wrap="square" lIns="0" rIns="0" tIns="0" bIns="0">
            <a:spAutoFit/>
          </a:bodyPr>
          <a:lstStyle/>
          <a:p>
            <a:pPr>
              <a:lnSpc>
                <a:spcPct val="140000"/>
              </a:lnSpc>
            </a:pPr>
            <a:r>
              <a:rPr sz="1050" b="0" i="0">
                <a:solidFill>
                  <a:srgbClr val="1E1B4B"/>
                </a:solidFill>
                <a:latin typeface="Calibri"/>
              </a:rPr>
              <a:t>Your colleague presented YOUR strategy in the board meeting as their idea. Twice. Your boss is now praising them. Do you (a) call it out publicly, (b) email your boss privately, or (c) quietly start documenting? Walk us through your exact next move.</a:t>
            </a:r>
          </a:p>
        </p:txBody>
      </p:sp>
      <p:sp>
        <p:nvSpPr>
          <p:cNvPr id="10" name="Rounded Rectangle 9"/>
          <p:cNvSpPr/>
          <p:nvPr/>
        </p:nvSpPr>
        <p:spPr>
          <a:xfrm>
            <a:off x="457200" y="2697480"/>
            <a:ext cx="8229600" cy="868680"/>
          </a:xfrm>
          <a:prstGeom prst="roundRect">
            <a:avLst>
              <a:gd name="adj" fmla="val 5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457200" y="2697480"/>
            <a:ext cx="8229600" cy="274320"/>
          </a:xfrm>
          <a:prstGeom prst="roundRect">
            <a:avLst>
              <a:gd name="adj" fmla="val 5000"/>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2715768"/>
            <a:ext cx="7863840" cy="256032"/>
          </a:xfrm>
          <a:prstGeom prst="rect">
            <a:avLst/>
          </a:prstGeom>
          <a:noFill/>
        </p:spPr>
        <p:txBody>
          <a:bodyPr wrap="square" lIns="0" rIns="0" tIns="0" bIns="0" anchor="ctr">
            <a:spAutoFit/>
          </a:bodyPr>
          <a:lstStyle/>
          <a:p>
            <a:pPr>
              <a:lnSpc>
                <a:spcPct val="120000"/>
              </a:lnSpc>
            </a:pPr>
            <a:r>
              <a:rPr sz="1100" b="1" i="0">
                <a:solidFill>
                  <a:srgbClr val="FDE68A"/>
                </a:solidFill>
                <a:latin typeface="Courier New"/>
              </a:rPr>
              <a:t>Case B — The Friend Becomes The Problem</a:t>
            </a:r>
          </a:p>
        </p:txBody>
      </p:sp>
      <p:sp>
        <p:nvSpPr>
          <p:cNvPr id="13" name="TextBox 12"/>
          <p:cNvSpPr txBox="1"/>
          <p:nvPr/>
        </p:nvSpPr>
        <p:spPr>
          <a:xfrm>
            <a:off x="640080" y="3017520"/>
            <a:ext cx="7863840" cy="502920"/>
          </a:xfrm>
          <a:prstGeom prst="rect">
            <a:avLst/>
          </a:prstGeom>
          <a:noFill/>
        </p:spPr>
        <p:txBody>
          <a:bodyPr wrap="square" lIns="0" rIns="0" tIns="0" bIns="0">
            <a:spAutoFit/>
          </a:bodyPr>
          <a:lstStyle/>
          <a:p>
            <a:pPr>
              <a:lnSpc>
                <a:spcPct val="140000"/>
              </a:lnSpc>
            </a:pPr>
            <a:r>
              <a:rPr sz="1050" b="0" i="0">
                <a:solidFill>
                  <a:srgbClr val="1E1B4B"/>
                </a:solidFill>
                <a:latin typeface="Calibri"/>
              </a:rPr>
              <a:t>Your close friend at work is performing badly, ducking deadlines, and others have started complaining to YOU about them. They don't know. Do you say something — and at what point do you stop covering for them?</a:t>
            </a:r>
          </a:p>
        </p:txBody>
      </p:sp>
      <p:sp>
        <p:nvSpPr>
          <p:cNvPr id="14" name="Rounded Rectangle 13"/>
          <p:cNvSpPr/>
          <p:nvPr/>
        </p:nvSpPr>
        <p:spPr>
          <a:xfrm>
            <a:off x="457200" y="3657600"/>
            <a:ext cx="8229600" cy="868680"/>
          </a:xfrm>
          <a:prstGeom prst="roundRect">
            <a:avLst>
              <a:gd name="adj" fmla="val 5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ounded Rectangle 14"/>
          <p:cNvSpPr/>
          <p:nvPr/>
        </p:nvSpPr>
        <p:spPr>
          <a:xfrm>
            <a:off x="457200" y="3657600"/>
            <a:ext cx="8229600" cy="274320"/>
          </a:xfrm>
          <a:prstGeom prst="roundRect">
            <a:avLst>
              <a:gd name="adj" fmla="val 5000"/>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3675887"/>
            <a:ext cx="7863840" cy="256032"/>
          </a:xfrm>
          <a:prstGeom prst="rect">
            <a:avLst/>
          </a:prstGeom>
          <a:noFill/>
        </p:spPr>
        <p:txBody>
          <a:bodyPr wrap="square" lIns="0" rIns="0" tIns="0" bIns="0" anchor="ctr">
            <a:spAutoFit/>
          </a:bodyPr>
          <a:lstStyle/>
          <a:p>
            <a:pPr>
              <a:lnSpc>
                <a:spcPct val="120000"/>
              </a:lnSpc>
            </a:pPr>
            <a:r>
              <a:rPr sz="1100" b="1" i="0">
                <a:solidFill>
                  <a:srgbClr val="FDE68A"/>
                </a:solidFill>
                <a:latin typeface="Courier New"/>
              </a:rPr>
              <a:t>Case C — You ARE The Problem</a:t>
            </a:r>
          </a:p>
        </p:txBody>
      </p:sp>
      <p:sp>
        <p:nvSpPr>
          <p:cNvPr id="17" name="TextBox 16"/>
          <p:cNvSpPr txBox="1"/>
          <p:nvPr/>
        </p:nvSpPr>
        <p:spPr>
          <a:xfrm>
            <a:off x="640080" y="3977639"/>
            <a:ext cx="7863840" cy="502920"/>
          </a:xfrm>
          <a:prstGeom prst="rect">
            <a:avLst/>
          </a:prstGeom>
          <a:noFill/>
        </p:spPr>
        <p:txBody>
          <a:bodyPr wrap="square" lIns="0" rIns="0" tIns="0" bIns="0">
            <a:spAutoFit/>
          </a:bodyPr>
          <a:lstStyle/>
          <a:p>
            <a:pPr>
              <a:lnSpc>
                <a:spcPct val="140000"/>
              </a:lnSpc>
            </a:pPr>
            <a:r>
              <a:rPr sz="1050" b="0" i="0">
                <a:solidFill>
                  <a:srgbClr val="1E1B4B"/>
                </a:solidFill>
                <a:latin typeface="Calibri"/>
              </a:rPr>
              <a:t>Your manager just told you: three colleagues have flagged you as 'difficult to collaborate with'. You're shocked. You disagree. But three is three. What do you ACTUALLY do — in the next 24 hours?</a:t>
            </a:r>
          </a:p>
        </p:txBody>
      </p:sp>
      <p:sp>
        <p:nvSpPr>
          <p:cNvPr id="18" name="TextBox 17"/>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19" name="TextBox 18"/>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12 / 16</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Personal statement.</a:t>
            </a:r>
          </a:p>
        </p:txBody>
      </p:sp>
      <p:sp>
        <p:nvSpPr>
          <p:cNvPr id="6" name="TextBox 5"/>
          <p:cNvSpPr txBox="1"/>
          <p:nvPr/>
        </p:nvSpPr>
        <p:spPr>
          <a:xfrm>
            <a:off x="457200" y="1554480"/>
            <a:ext cx="8229600" cy="320040"/>
          </a:xfrm>
          <a:prstGeom prst="rect">
            <a:avLst/>
          </a:prstGeom>
          <a:noFill/>
        </p:spPr>
        <p:txBody>
          <a:bodyPr wrap="square" lIns="0" rIns="0" tIns="0" bIns="0">
            <a:spAutoFit/>
          </a:bodyPr>
          <a:lstStyle/>
          <a:p>
            <a:pPr>
              <a:lnSpc>
                <a:spcPct val="120000"/>
              </a:lnSpc>
            </a:pPr>
            <a:r>
              <a:rPr sz="1200" b="0" i="1">
                <a:solidFill>
                  <a:srgbClr val="94A3B8"/>
                </a:solidFill>
                <a:latin typeface="Calibri"/>
              </a:rPr>
              <a:t>On the record. 4 minutes silent. Then read aloud to your partner.</a:t>
            </a:r>
          </a:p>
        </p:txBody>
      </p:sp>
      <p:sp>
        <p:nvSpPr>
          <p:cNvPr id="7" name="TextBox 6"/>
          <p:cNvSpPr txBox="1"/>
          <p:nvPr/>
        </p:nvSpPr>
        <p:spPr>
          <a:xfrm>
            <a:off x="457200" y="2057400"/>
            <a:ext cx="365760" cy="365760"/>
          </a:xfrm>
          <a:prstGeom prst="rect">
            <a:avLst/>
          </a:prstGeom>
          <a:noFill/>
        </p:spPr>
        <p:txBody>
          <a:bodyPr wrap="square" lIns="0" rIns="0" tIns="0" bIns="0">
            <a:spAutoFit/>
          </a:bodyPr>
          <a:lstStyle/>
          <a:p>
            <a:pPr>
              <a:lnSpc>
                <a:spcPct val="120000"/>
              </a:lnSpc>
            </a:pPr>
            <a:r>
              <a:rPr sz="1400" b="1" i="0">
                <a:solidFill>
                  <a:srgbClr val="B91C1C"/>
                </a:solidFill>
                <a:latin typeface="Courier New"/>
              </a:rPr>
              <a:t>1.</a:t>
            </a:r>
          </a:p>
        </p:txBody>
      </p:sp>
      <p:sp>
        <p:nvSpPr>
          <p:cNvPr id="8" name="TextBox 7"/>
          <p:cNvSpPr txBox="1"/>
          <p:nvPr/>
        </p:nvSpPr>
        <p:spPr>
          <a:xfrm>
            <a:off x="868680" y="2057400"/>
            <a:ext cx="7772400" cy="365760"/>
          </a:xfrm>
          <a:prstGeom prst="rect">
            <a:avLst/>
          </a:prstGeom>
          <a:noFill/>
        </p:spPr>
        <p:txBody>
          <a:bodyPr wrap="square" lIns="0" rIns="0" tIns="0" bIns="0">
            <a:spAutoFit/>
          </a:bodyPr>
          <a:lstStyle/>
          <a:p>
            <a:pPr>
              <a:lnSpc>
                <a:spcPct val="120000"/>
              </a:lnSpc>
            </a:pPr>
            <a:r>
              <a:rPr sz="1250" b="0" i="1">
                <a:solidFill>
                  <a:srgbClr val="1E1B4B"/>
                </a:solidFill>
                <a:latin typeface="Courier New"/>
              </a:rPr>
              <a:t>The coworker behaviour that bothers me MOST is</a:t>
            </a:r>
          </a:p>
        </p:txBody>
      </p:sp>
      <p:sp>
        <p:nvSpPr>
          <p:cNvPr id="9" name="TextBox 8"/>
          <p:cNvSpPr txBox="1"/>
          <p:nvPr/>
        </p:nvSpPr>
        <p:spPr>
          <a:xfrm>
            <a:off x="457200" y="2560320"/>
            <a:ext cx="365760" cy="365760"/>
          </a:xfrm>
          <a:prstGeom prst="rect">
            <a:avLst/>
          </a:prstGeom>
          <a:noFill/>
        </p:spPr>
        <p:txBody>
          <a:bodyPr wrap="square" lIns="0" rIns="0" tIns="0" bIns="0">
            <a:spAutoFit/>
          </a:bodyPr>
          <a:lstStyle/>
          <a:p>
            <a:pPr>
              <a:lnSpc>
                <a:spcPct val="120000"/>
              </a:lnSpc>
            </a:pPr>
            <a:r>
              <a:rPr sz="1400" b="1" i="0">
                <a:solidFill>
                  <a:srgbClr val="B91C1C"/>
                </a:solidFill>
                <a:latin typeface="Courier New"/>
              </a:rPr>
              <a:t>2.</a:t>
            </a:r>
          </a:p>
        </p:txBody>
      </p:sp>
      <p:sp>
        <p:nvSpPr>
          <p:cNvPr id="10" name="TextBox 9"/>
          <p:cNvSpPr txBox="1"/>
          <p:nvPr/>
        </p:nvSpPr>
        <p:spPr>
          <a:xfrm>
            <a:off x="868680" y="2560320"/>
            <a:ext cx="7772400" cy="365760"/>
          </a:xfrm>
          <a:prstGeom prst="rect">
            <a:avLst/>
          </a:prstGeom>
          <a:noFill/>
        </p:spPr>
        <p:txBody>
          <a:bodyPr wrap="square" lIns="0" rIns="0" tIns="0" bIns="0">
            <a:spAutoFit/>
          </a:bodyPr>
          <a:lstStyle/>
          <a:p>
            <a:pPr>
              <a:lnSpc>
                <a:spcPct val="120000"/>
              </a:lnSpc>
            </a:pPr>
            <a:r>
              <a:rPr sz="1250" b="0" i="1">
                <a:solidFill>
                  <a:srgbClr val="1E1B4B"/>
                </a:solidFill>
                <a:latin typeface="Courier New"/>
              </a:rPr>
              <a:t>The kind of coworker I am at my BEST is</a:t>
            </a:r>
          </a:p>
        </p:txBody>
      </p:sp>
      <p:sp>
        <p:nvSpPr>
          <p:cNvPr id="11" name="TextBox 10"/>
          <p:cNvSpPr txBox="1"/>
          <p:nvPr/>
        </p:nvSpPr>
        <p:spPr>
          <a:xfrm>
            <a:off x="457200" y="3063240"/>
            <a:ext cx="365760" cy="365760"/>
          </a:xfrm>
          <a:prstGeom prst="rect">
            <a:avLst/>
          </a:prstGeom>
          <a:noFill/>
        </p:spPr>
        <p:txBody>
          <a:bodyPr wrap="square" lIns="0" rIns="0" tIns="0" bIns="0">
            <a:spAutoFit/>
          </a:bodyPr>
          <a:lstStyle/>
          <a:p>
            <a:pPr>
              <a:lnSpc>
                <a:spcPct val="120000"/>
              </a:lnSpc>
            </a:pPr>
            <a:r>
              <a:rPr sz="1400" b="1" i="0">
                <a:solidFill>
                  <a:srgbClr val="B91C1C"/>
                </a:solidFill>
                <a:latin typeface="Courier New"/>
              </a:rPr>
              <a:t>3.</a:t>
            </a:r>
          </a:p>
        </p:txBody>
      </p:sp>
      <p:sp>
        <p:nvSpPr>
          <p:cNvPr id="12" name="TextBox 11"/>
          <p:cNvSpPr txBox="1"/>
          <p:nvPr/>
        </p:nvSpPr>
        <p:spPr>
          <a:xfrm>
            <a:off x="868680" y="3063240"/>
            <a:ext cx="7772400" cy="365760"/>
          </a:xfrm>
          <a:prstGeom prst="rect">
            <a:avLst/>
          </a:prstGeom>
          <a:noFill/>
        </p:spPr>
        <p:txBody>
          <a:bodyPr wrap="square" lIns="0" rIns="0" tIns="0" bIns="0">
            <a:spAutoFit/>
          </a:bodyPr>
          <a:lstStyle/>
          <a:p>
            <a:pPr>
              <a:lnSpc>
                <a:spcPct val="120000"/>
              </a:lnSpc>
            </a:pPr>
            <a:r>
              <a:rPr sz="1250" b="0" i="1">
                <a:solidFill>
                  <a:srgbClr val="1E1B4B"/>
                </a:solidFill>
                <a:latin typeface="Courier New"/>
              </a:rPr>
              <a:t>I become difficult to work with when</a:t>
            </a:r>
          </a:p>
        </p:txBody>
      </p:sp>
      <p:sp>
        <p:nvSpPr>
          <p:cNvPr id="13" name="TextBox 12"/>
          <p:cNvSpPr txBox="1"/>
          <p:nvPr/>
        </p:nvSpPr>
        <p:spPr>
          <a:xfrm>
            <a:off x="457200" y="3566160"/>
            <a:ext cx="365760" cy="365760"/>
          </a:xfrm>
          <a:prstGeom prst="rect">
            <a:avLst/>
          </a:prstGeom>
          <a:noFill/>
        </p:spPr>
        <p:txBody>
          <a:bodyPr wrap="square" lIns="0" rIns="0" tIns="0" bIns="0">
            <a:spAutoFit/>
          </a:bodyPr>
          <a:lstStyle/>
          <a:p>
            <a:pPr>
              <a:lnSpc>
                <a:spcPct val="120000"/>
              </a:lnSpc>
            </a:pPr>
            <a:r>
              <a:rPr sz="1400" b="1" i="0">
                <a:solidFill>
                  <a:srgbClr val="B91C1C"/>
                </a:solidFill>
                <a:latin typeface="Courier New"/>
              </a:rPr>
              <a:t>4.</a:t>
            </a:r>
          </a:p>
        </p:txBody>
      </p:sp>
      <p:sp>
        <p:nvSpPr>
          <p:cNvPr id="14" name="TextBox 13"/>
          <p:cNvSpPr txBox="1"/>
          <p:nvPr/>
        </p:nvSpPr>
        <p:spPr>
          <a:xfrm>
            <a:off x="868680" y="3566160"/>
            <a:ext cx="7772400" cy="365760"/>
          </a:xfrm>
          <a:prstGeom prst="rect">
            <a:avLst/>
          </a:prstGeom>
          <a:noFill/>
        </p:spPr>
        <p:txBody>
          <a:bodyPr wrap="square" lIns="0" rIns="0" tIns="0" bIns="0">
            <a:spAutoFit/>
          </a:bodyPr>
          <a:lstStyle/>
          <a:p>
            <a:pPr>
              <a:lnSpc>
                <a:spcPct val="120000"/>
              </a:lnSpc>
            </a:pPr>
            <a:r>
              <a:rPr sz="1250" b="0" i="1">
                <a:solidFill>
                  <a:srgbClr val="1E1B4B"/>
                </a:solidFill>
                <a:latin typeface="Courier New"/>
              </a:rPr>
              <a:t>Something I should probably apologise to a coworker for is</a:t>
            </a:r>
          </a:p>
        </p:txBody>
      </p:sp>
      <p:sp>
        <p:nvSpPr>
          <p:cNvPr id="15" name="TextBox 14"/>
          <p:cNvSpPr txBox="1"/>
          <p:nvPr/>
        </p:nvSpPr>
        <p:spPr>
          <a:xfrm>
            <a:off x="457200" y="4069080"/>
            <a:ext cx="365760" cy="365760"/>
          </a:xfrm>
          <a:prstGeom prst="rect">
            <a:avLst/>
          </a:prstGeom>
          <a:noFill/>
        </p:spPr>
        <p:txBody>
          <a:bodyPr wrap="square" lIns="0" rIns="0" tIns="0" bIns="0">
            <a:spAutoFit/>
          </a:bodyPr>
          <a:lstStyle/>
          <a:p>
            <a:pPr>
              <a:lnSpc>
                <a:spcPct val="120000"/>
              </a:lnSpc>
            </a:pPr>
            <a:r>
              <a:rPr sz="1400" b="1" i="0">
                <a:solidFill>
                  <a:srgbClr val="B91C1C"/>
                </a:solidFill>
                <a:latin typeface="Courier New"/>
              </a:rPr>
              <a:t>5.</a:t>
            </a:r>
          </a:p>
        </p:txBody>
      </p:sp>
      <p:sp>
        <p:nvSpPr>
          <p:cNvPr id="16" name="TextBox 15"/>
          <p:cNvSpPr txBox="1"/>
          <p:nvPr/>
        </p:nvSpPr>
        <p:spPr>
          <a:xfrm>
            <a:off x="868680" y="4069080"/>
            <a:ext cx="7772400" cy="365760"/>
          </a:xfrm>
          <a:prstGeom prst="rect">
            <a:avLst/>
          </a:prstGeom>
          <a:noFill/>
        </p:spPr>
        <p:txBody>
          <a:bodyPr wrap="square" lIns="0" rIns="0" tIns="0" bIns="0">
            <a:spAutoFit/>
          </a:bodyPr>
          <a:lstStyle/>
          <a:p>
            <a:pPr>
              <a:lnSpc>
                <a:spcPct val="120000"/>
              </a:lnSpc>
            </a:pPr>
            <a:r>
              <a:rPr sz="1250" b="0" i="1">
                <a:solidFill>
                  <a:srgbClr val="1E1B4B"/>
                </a:solidFill>
                <a:latin typeface="Courier New"/>
              </a:rPr>
              <a:t>A coworker I genuinely admire is (because)</a:t>
            </a:r>
          </a:p>
        </p:txBody>
      </p:sp>
      <p:sp>
        <p:nvSpPr>
          <p:cNvPr id="17" name="TextBox 16"/>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18" name="TextBox 17"/>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13 / 16</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Depositions · pair work.</a:t>
            </a:r>
          </a:p>
        </p:txBody>
      </p:sp>
      <p:sp>
        <p:nvSpPr>
          <p:cNvPr id="6" name="Rounded Rectangle 5"/>
          <p:cNvSpPr/>
          <p:nvPr/>
        </p:nvSpPr>
        <p:spPr>
          <a:xfrm>
            <a:off x="457200" y="1737360"/>
            <a:ext cx="3931920" cy="1554480"/>
          </a:xfrm>
          <a:prstGeom prst="roundRect">
            <a:avLst>
              <a:gd name="adj" fmla="val 8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1874519"/>
            <a:ext cx="3657600" cy="365760"/>
          </a:xfrm>
          <a:prstGeom prst="rect">
            <a:avLst/>
          </a:prstGeom>
          <a:noFill/>
        </p:spPr>
        <p:txBody>
          <a:bodyPr wrap="square" lIns="0" rIns="0" tIns="0" bIns="0">
            <a:spAutoFit/>
          </a:bodyPr>
          <a:lstStyle/>
          <a:p>
            <a:pPr>
              <a:lnSpc>
                <a:spcPct val="120000"/>
              </a:lnSpc>
            </a:pPr>
            <a:r>
              <a:rPr sz="1200" b="1" i="0" spc="200">
                <a:solidFill>
                  <a:srgbClr val="B91C1C"/>
                </a:solidFill>
                <a:latin typeface="Courier New"/>
              </a:rPr>
              <a:t>WITNESS:</a:t>
            </a:r>
          </a:p>
        </p:txBody>
      </p:sp>
      <p:sp>
        <p:nvSpPr>
          <p:cNvPr id="8" name="TextBox 7"/>
          <p:cNvSpPr txBox="1"/>
          <p:nvPr/>
        </p:nvSpPr>
        <p:spPr>
          <a:xfrm>
            <a:off x="640080" y="2286000"/>
            <a:ext cx="3657600" cy="960120"/>
          </a:xfrm>
          <a:prstGeom prst="rect">
            <a:avLst/>
          </a:prstGeom>
          <a:noFill/>
        </p:spPr>
        <p:txBody>
          <a:bodyPr wrap="square" lIns="0" rIns="0" tIns="0" bIns="0">
            <a:spAutoFit/>
          </a:bodyPr>
          <a:lstStyle/>
          <a:p>
            <a:pPr>
              <a:lnSpc>
                <a:spcPct val="140000"/>
              </a:lnSpc>
            </a:pPr>
            <a:r>
              <a:rPr sz="1150" b="0" i="0">
                <a:solidFill>
                  <a:srgbClr val="475569"/>
                </a:solidFill>
                <a:latin typeface="Calibri"/>
              </a:rPr>
              <a:t>• Read each statement aloud.
• Add ONE specific example.
• No edits as you go.</a:t>
            </a:r>
          </a:p>
        </p:txBody>
      </p:sp>
      <p:sp>
        <p:nvSpPr>
          <p:cNvPr id="9" name="Rounded Rectangle 8"/>
          <p:cNvSpPr/>
          <p:nvPr/>
        </p:nvSpPr>
        <p:spPr>
          <a:xfrm>
            <a:off x="4754880" y="1737360"/>
            <a:ext cx="3931920" cy="1554480"/>
          </a:xfrm>
          <a:prstGeom prst="roundRect">
            <a:avLst>
              <a:gd name="adj" fmla="val 8000"/>
            </a:avLst>
          </a:prstGeom>
          <a:solidFill>
            <a:srgbClr val="F5F3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937760" y="1874519"/>
            <a:ext cx="3657600" cy="365760"/>
          </a:xfrm>
          <a:prstGeom prst="rect">
            <a:avLst/>
          </a:prstGeom>
          <a:noFill/>
        </p:spPr>
        <p:txBody>
          <a:bodyPr wrap="square" lIns="0" rIns="0" tIns="0" bIns="0">
            <a:spAutoFit/>
          </a:bodyPr>
          <a:lstStyle/>
          <a:p>
            <a:pPr>
              <a:lnSpc>
                <a:spcPct val="120000"/>
              </a:lnSpc>
            </a:pPr>
            <a:r>
              <a:rPr sz="1200" b="1" i="0" spc="200">
                <a:solidFill>
                  <a:srgbClr val="7C3AED"/>
                </a:solidFill>
                <a:latin typeface="Courier New"/>
              </a:rPr>
              <a:t>INTERVIEWER:</a:t>
            </a:r>
          </a:p>
        </p:txBody>
      </p:sp>
      <p:sp>
        <p:nvSpPr>
          <p:cNvPr id="11" name="TextBox 10"/>
          <p:cNvSpPr txBox="1"/>
          <p:nvPr/>
        </p:nvSpPr>
        <p:spPr>
          <a:xfrm>
            <a:off x="4937760" y="2286000"/>
            <a:ext cx="3657600" cy="960120"/>
          </a:xfrm>
          <a:prstGeom prst="rect">
            <a:avLst/>
          </a:prstGeom>
          <a:noFill/>
        </p:spPr>
        <p:txBody>
          <a:bodyPr wrap="square" lIns="0" rIns="0" tIns="0" bIns="0">
            <a:spAutoFit/>
          </a:bodyPr>
          <a:lstStyle/>
          <a:p>
            <a:pPr>
              <a:lnSpc>
                <a:spcPct val="140000"/>
              </a:lnSpc>
            </a:pPr>
            <a:r>
              <a:rPr sz="1150" b="0" i="0">
                <a:solidFill>
                  <a:srgbClr val="475569"/>
                </a:solidFill>
                <a:latin typeface="Calibri"/>
              </a:rPr>
              <a:t>• Ask ONE follow-up per statement.
• Push past 'it depends'.
• Stay neutral. Take notes.</a:t>
            </a:r>
          </a:p>
        </p:txBody>
      </p:sp>
      <p:sp>
        <p:nvSpPr>
          <p:cNvPr id="12" name="Rounded Rectangle 11"/>
          <p:cNvSpPr/>
          <p:nvPr/>
        </p:nvSpPr>
        <p:spPr>
          <a:xfrm>
            <a:off x="457200" y="3566160"/>
            <a:ext cx="8229600" cy="777240"/>
          </a:xfrm>
          <a:prstGeom prst="roundRect">
            <a:avLst>
              <a:gd name="adj" fmla="val 8000"/>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657600"/>
            <a:ext cx="7863840" cy="274320"/>
          </a:xfrm>
          <a:prstGeom prst="rect">
            <a:avLst/>
          </a:prstGeom>
          <a:noFill/>
        </p:spPr>
        <p:txBody>
          <a:bodyPr wrap="square" lIns="0" rIns="0" tIns="0" bIns="0">
            <a:spAutoFit/>
          </a:bodyPr>
          <a:lstStyle/>
          <a:p>
            <a:pPr>
              <a:lnSpc>
                <a:spcPct val="120000"/>
              </a:lnSpc>
            </a:pPr>
            <a:r>
              <a:rPr sz="1200" b="1" i="0" spc="300">
                <a:solidFill>
                  <a:srgbClr val="FDE68A"/>
                </a:solidFill>
                <a:latin typeface="Calibri"/>
              </a:rPr>
              <a:t>🔄 SWAP ROLES.</a:t>
            </a:r>
          </a:p>
        </p:txBody>
      </p:sp>
      <p:sp>
        <p:nvSpPr>
          <p:cNvPr id="14" name="TextBox 13"/>
          <p:cNvSpPr txBox="1"/>
          <p:nvPr/>
        </p:nvSpPr>
        <p:spPr>
          <a:xfrm>
            <a:off x="640080" y="3931920"/>
            <a:ext cx="7863840" cy="365760"/>
          </a:xfrm>
          <a:prstGeom prst="rect">
            <a:avLst/>
          </a:prstGeom>
          <a:noFill/>
        </p:spPr>
        <p:txBody>
          <a:bodyPr wrap="square" lIns="0" rIns="0" tIns="0" bIns="0" anchor="ctr">
            <a:spAutoFit/>
          </a:bodyPr>
          <a:lstStyle/>
          <a:p>
            <a:pPr>
              <a:lnSpc>
                <a:spcPct val="120000"/>
              </a:lnSpc>
            </a:pPr>
            <a:r>
              <a:rPr sz="1200" b="0" i="1">
                <a:solidFill>
                  <a:srgbClr val="FFFFFF"/>
                </a:solidFill>
                <a:latin typeface="Calibri"/>
              </a:rPr>
              <a:t>After both rounds: one piece of evidence you each want OFF the record.</a:t>
            </a:r>
          </a:p>
        </p:txBody>
      </p:sp>
      <p:sp>
        <p:nvSpPr>
          <p:cNvPr id="15" name="TextBox 14"/>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16" name="TextBox 15"/>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14 / 16</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F0E2E"/>
        </a:solidFill>
        <a:effectLst/>
      </p:bgPr>
    </p:bg>
    <p:spTree>
      <p:nvGrpSpPr>
        <p:cNvPr id="1" name=""/>
        <p:cNvGrpSpPr/>
        <p:nvPr/>
      </p:nvGrpSpPr>
      <p:grpSpPr/>
      <p:sp>
        <p:nvSpPr>
          <p:cNvPr id="2" name="Oval 1"/>
          <p:cNvSpPr/>
          <p:nvPr/>
        </p:nvSpPr>
        <p:spPr>
          <a:xfrm>
            <a:off x="3657600" y="-1828800"/>
            <a:ext cx="4572000" cy="4572000"/>
          </a:xfrm>
          <a:prstGeom prst="ellipse">
            <a:avLst/>
          </a:prstGeom>
          <a:solidFill>
            <a:srgbClr val="7C3A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5486400" y="2743200"/>
            <a:ext cx="4572000" cy="3657600"/>
          </a:xfrm>
          <a:prstGeom prst="ellipse">
            <a:avLst/>
          </a:prstGeom>
          <a:solidFill>
            <a:srgbClr val="BE18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502920"/>
            <a:ext cx="8229600" cy="365760"/>
          </a:xfrm>
          <a:prstGeom prst="rect">
            <a:avLst/>
          </a:prstGeom>
          <a:noFill/>
        </p:spPr>
        <p:txBody>
          <a:bodyPr wrap="square" lIns="0" rIns="0" tIns="0" bIns="0">
            <a:spAutoFit/>
          </a:bodyPr>
          <a:lstStyle/>
          <a:p>
            <a:pPr algn="ctr">
              <a:lnSpc>
                <a:spcPct val="120000"/>
              </a:lnSpc>
            </a:pPr>
            <a:r>
              <a:rPr sz="1200" b="1" i="0" spc="600">
                <a:solidFill>
                  <a:srgbClr val="FDE68A"/>
                </a:solidFill>
                <a:latin typeface="Calibri"/>
              </a:rPr>
              <a:t>⚖️  CLOSING ARGUMENT  ·  60 SECONDS  ⚖️</a:t>
            </a:r>
          </a:p>
        </p:txBody>
      </p:sp>
      <p:sp>
        <p:nvSpPr>
          <p:cNvPr id="5" name="TextBox 4"/>
          <p:cNvSpPr txBox="1"/>
          <p:nvPr/>
        </p:nvSpPr>
        <p:spPr>
          <a:xfrm>
            <a:off x="457200" y="1051560"/>
            <a:ext cx="8229600" cy="640080"/>
          </a:xfrm>
          <a:prstGeom prst="rect">
            <a:avLst/>
          </a:prstGeom>
          <a:noFill/>
        </p:spPr>
        <p:txBody>
          <a:bodyPr wrap="square" lIns="0" rIns="0" tIns="0" bIns="0">
            <a:spAutoFit/>
          </a:bodyPr>
          <a:lstStyle/>
          <a:p>
            <a:pPr algn="ctr">
              <a:lnSpc>
                <a:spcPct val="120000"/>
              </a:lnSpc>
            </a:pPr>
            <a:r>
              <a:rPr sz="3400" b="1" i="0">
                <a:solidFill>
                  <a:srgbClr val="FFFFFF"/>
                </a:solidFill>
                <a:latin typeface="Calibri"/>
              </a:rPr>
              <a:t>You have the floor.</a:t>
            </a:r>
          </a:p>
        </p:txBody>
      </p:sp>
      <p:sp>
        <p:nvSpPr>
          <p:cNvPr id="6" name="TextBox 5"/>
          <p:cNvSpPr txBox="1"/>
          <p:nvPr/>
        </p:nvSpPr>
        <p:spPr>
          <a:xfrm>
            <a:off x="457200" y="1691640"/>
            <a:ext cx="8229600" cy="365760"/>
          </a:xfrm>
          <a:prstGeom prst="rect">
            <a:avLst/>
          </a:prstGeom>
          <a:noFill/>
        </p:spPr>
        <p:txBody>
          <a:bodyPr wrap="square" lIns="0" rIns="0" tIns="0" bIns="0">
            <a:spAutoFit/>
          </a:bodyPr>
          <a:lstStyle/>
          <a:p>
            <a:pPr algn="ctr">
              <a:lnSpc>
                <a:spcPct val="120000"/>
              </a:lnSpc>
            </a:pPr>
            <a:r>
              <a:rPr sz="1300" b="0" i="1">
                <a:solidFill>
                  <a:srgbClr val="FDE68A"/>
                </a:solidFill>
                <a:latin typeface="Calibri"/>
              </a:rPr>
              <a:t>Pick ONE prompt. Plan 30 sec. Speak 60 sec. No notes.</a:t>
            </a:r>
          </a:p>
        </p:txBody>
      </p:sp>
      <p:sp>
        <p:nvSpPr>
          <p:cNvPr id="7" name="Rounded Rectangle 6"/>
          <p:cNvSpPr/>
          <p:nvPr/>
        </p:nvSpPr>
        <p:spPr>
          <a:xfrm>
            <a:off x="457200" y="2331720"/>
            <a:ext cx="8229600" cy="548640"/>
          </a:xfrm>
          <a:prstGeom prst="roundRect">
            <a:avLst>
              <a:gd name="adj" fmla="val 8000"/>
            </a:avLst>
          </a:prstGeom>
          <a:solidFill>
            <a:srgbClr val="312E81"/>
          </a:solidFill>
          <a:ln w="12700">
            <a:solidFill>
              <a:srgbClr val="FDE68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594360" y="2450591"/>
            <a:ext cx="1371600" cy="320040"/>
          </a:xfrm>
          <a:prstGeom prst="roundRect">
            <a:avLst>
              <a:gd name="adj" fmla="val 30000"/>
            </a:avLst>
          </a:prstGeom>
          <a:solidFill>
            <a:srgbClr val="FDE68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94360" y="2450591"/>
            <a:ext cx="1371600" cy="320040"/>
          </a:xfrm>
          <a:prstGeom prst="rect">
            <a:avLst/>
          </a:prstGeom>
          <a:noFill/>
        </p:spPr>
        <p:txBody>
          <a:bodyPr wrap="square" lIns="0" rIns="0" tIns="0" bIns="0" anchor="ctr">
            <a:spAutoFit/>
          </a:bodyPr>
          <a:lstStyle/>
          <a:p>
            <a:pPr algn="ctr">
              <a:lnSpc>
                <a:spcPct val="120000"/>
              </a:lnSpc>
            </a:pPr>
            <a:r>
              <a:rPr sz="900" b="1" i="0" spc="300">
                <a:solidFill>
                  <a:srgbClr val="0F0E2E"/>
                </a:solidFill>
                <a:latin typeface="Calibri"/>
              </a:rPr>
              <a:t>PROSECUTE</a:t>
            </a:r>
          </a:p>
        </p:txBody>
      </p:sp>
      <p:sp>
        <p:nvSpPr>
          <p:cNvPr id="10" name="TextBox 9"/>
          <p:cNvSpPr txBox="1"/>
          <p:nvPr/>
        </p:nvSpPr>
        <p:spPr>
          <a:xfrm>
            <a:off x="2103120" y="2331720"/>
            <a:ext cx="6492240" cy="548640"/>
          </a:xfrm>
          <a:prstGeom prst="rect">
            <a:avLst/>
          </a:prstGeom>
          <a:noFill/>
        </p:spPr>
        <p:txBody>
          <a:bodyPr wrap="square" lIns="0" rIns="0" tIns="0" bIns="0" anchor="ctr">
            <a:spAutoFit/>
          </a:bodyPr>
          <a:lstStyle/>
          <a:p>
            <a:pPr>
              <a:lnSpc>
                <a:spcPct val="120000"/>
              </a:lnSpc>
            </a:pPr>
            <a:r>
              <a:rPr sz="1200" b="0" i="0">
                <a:solidFill>
                  <a:srgbClr val="FFFFFF"/>
                </a:solidFill>
                <a:latin typeface="Calibri"/>
              </a:rPr>
              <a:t>Make the case AGAINST a specific coworker type. Convince the room they're the problem.</a:t>
            </a:r>
          </a:p>
        </p:txBody>
      </p:sp>
      <p:sp>
        <p:nvSpPr>
          <p:cNvPr id="11" name="Rounded Rectangle 10"/>
          <p:cNvSpPr/>
          <p:nvPr/>
        </p:nvSpPr>
        <p:spPr>
          <a:xfrm>
            <a:off x="457200" y="2971800"/>
            <a:ext cx="8229600" cy="548640"/>
          </a:xfrm>
          <a:prstGeom prst="roundRect">
            <a:avLst>
              <a:gd name="adj" fmla="val 8000"/>
            </a:avLst>
          </a:prstGeom>
          <a:solidFill>
            <a:srgbClr val="312E81"/>
          </a:solidFill>
          <a:ln w="12700">
            <a:solidFill>
              <a:srgbClr val="FDE68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594360" y="3090672"/>
            <a:ext cx="1371600" cy="320040"/>
          </a:xfrm>
          <a:prstGeom prst="roundRect">
            <a:avLst>
              <a:gd name="adj" fmla="val 30000"/>
            </a:avLst>
          </a:prstGeom>
          <a:solidFill>
            <a:srgbClr val="FDE68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594360" y="3090672"/>
            <a:ext cx="1371600" cy="320040"/>
          </a:xfrm>
          <a:prstGeom prst="rect">
            <a:avLst/>
          </a:prstGeom>
          <a:noFill/>
        </p:spPr>
        <p:txBody>
          <a:bodyPr wrap="square" lIns="0" rIns="0" tIns="0" bIns="0" anchor="ctr">
            <a:spAutoFit/>
          </a:bodyPr>
          <a:lstStyle/>
          <a:p>
            <a:pPr algn="ctr">
              <a:lnSpc>
                <a:spcPct val="120000"/>
              </a:lnSpc>
            </a:pPr>
            <a:r>
              <a:rPr sz="900" b="1" i="0" spc="300">
                <a:solidFill>
                  <a:srgbClr val="0F0E2E"/>
                </a:solidFill>
                <a:latin typeface="Calibri"/>
              </a:rPr>
              <a:t>DEFEND</a:t>
            </a:r>
          </a:p>
        </p:txBody>
      </p:sp>
      <p:sp>
        <p:nvSpPr>
          <p:cNvPr id="14" name="TextBox 13"/>
          <p:cNvSpPr txBox="1"/>
          <p:nvPr/>
        </p:nvSpPr>
        <p:spPr>
          <a:xfrm>
            <a:off x="2103120" y="2971800"/>
            <a:ext cx="6492240" cy="548640"/>
          </a:xfrm>
          <a:prstGeom prst="rect">
            <a:avLst/>
          </a:prstGeom>
          <a:noFill/>
        </p:spPr>
        <p:txBody>
          <a:bodyPr wrap="square" lIns="0" rIns="0" tIns="0" bIns="0" anchor="ctr">
            <a:spAutoFit/>
          </a:bodyPr>
          <a:lstStyle/>
          <a:p>
            <a:pPr>
              <a:lnSpc>
                <a:spcPct val="120000"/>
              </a:lnSpc>
            </a:pPr>
            <a:r>
              <a:rPr sz="1200" b="0" i="0">
                <a:solidFill>
                  <a:srgbClr val="FFFFFF"/>
                </a:solidFill>
                <a:latin typeface="Calibri"/>
              </a:rPr>
              <a:t>Defend a 'difficult' coworker. Argue what they bring that others don't see.</a:t>
            </a:r>
          </a:p>
        </p:txBody>
      </p:sp>
      <p:sp>
        <p:nvSpPr>
          <p:cNvPr id="15" name="Rounded Rectangle 14"/>
          <p:cNvSpPr/>
          <p:nvPr/>
        </p:nvSpPr>
        <p:spPr>
          <a:xfrm>
            <a:off x="457200" y="3611879"/>
            <a:ext cx="8229600" cy="548640"/>
          </a:xfrm>
          <a:prstGeom prst="roundRect">
            <a:avLst>
              <a:gd name="adj" fmla="val 8000"/>
            </a:avLst>
          </a:prstGeom>
          <a:solidFill>
            <a:srgbClr val="312E81"/>
          </a:solidFill>
          <a:ln w="12700">
            <a:solidFill>
              <a:srgbClr val="FDE68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594360" y="3730752"/>
            <a:ext cx="1371600" cy="320040"/>
          </a:xfrm>
          <a:prstGeom prst="roundRect">
            <a:avLst>
              <a:gd name="adj" fmla="val 30000"/>
            </a:avLst>
          </a:prstGeom>
          <a:solidFill>
            <a:srgbClr val="FDE68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94360" y="3730752"/>
            <a:ext cx="1371600" cy="320040"/>
          </a:xfrm>
          <a:prstGeom prst="rect">
            <a:avLst/>
          </a:prstGeom>
          <a:noFill/>
        </p:spPr>
        <p:txBody>
          <a:bodyPr wrap="square" lIns="0" rIns="0" tIns="0" bIns="0" anchor="ctr">
            <a:spAutoFit/>
          </a:bodyPr>
          <a:lstStyle/>
          <a:p>
            <a:pPr algn="ctr">
              <a:lnSpc>
                <a:spcPct val="120000"/>
              </a:lnSpc>
            </a:pPr>
            <a:r>
              <a:rPr sz="900" b="1" i="0" spc="300">
                <a:solidFill>
                  <a:srgbClr val="0F0E2E"/>
                </a:solidFill>
                <a:latin typeface="Calibri"/>
              </a:rPr>
              <a:t>CONFESS</a:t>
            </a:r>
          </a:p>
        </p:txBody>
      </p:sp>
      <p:sp>
        <p:nvSpPr>
          <p:cNvPr id="18" name="TextBox 17"/>
          <p:cNvSpPr txBox="1"/>
          <p:nvPr/>
        </p:nvSpPr>
        <p:spPr>
          <a:xfrm>
            <a:off x="2103120" y="3611879"/>
            <a:ext cx="6492240" cy="548640"/>
          </a:xfrm>
          <a:prstGeom prst="rect">
            <a:avLst/>
          </a:prstGeom>
          <a:noFill/>
        </p:spPr>
        <p:txBody>
          <a:bodyPr wrap="square" lIns="0" rIns="0" tIns="0" bIns="0" anchor="ctr">
            <a:spAutoFit/>
          </a:bodyPr>
          <a:lstStyle/>
          <a:p>
            <a:pPr>
              <a:lnSpc>
                <a:spcPct val="120000"/>
              </a:lnSpc>
            </a:pPr>
            <a:r>
              <a:rPr sz="1200" b="0" i="0">
                <a:solidFill>
                  <a:srgbClr val="FFFFFF"/>
                </a:solidFill>
                <a:latin typeface="Calibri"/>
              </a:rPr>
              <a:t>Build the case against YOURSELF. What kind of coworker are you, really?</a:t>
            </a:r>
          </a:p>
        </p:txBody>
      </p:sp>
      <p:sp>
        <p:nvSpPr>
          <p:cNvPr id="19" name="TextBox 18"/>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FFFFFF"/>
                </a:solidFill>
                <a:latin typeface="Calibri"/>
              </a:rPr>
              <a:t>ESL ATELIER</a:t>
            </a:r>
          </a:p>
        </p:txBody>
      </p:sp>
      <p:sp>
        <p:nvSpPr>
          <p:cNvPr id="20" name="TextBox 19"/>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FFFFFF"/>
                </a:solidFill>
                <a:latin typeface="Calibri"/>
              </a:rPr>
              <a:t>15 / 16</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F0E2E"/>
        </a:solidFill>
        <a:effectLst/>
      </p:bgPr>
    </p:bg>
    <p:spTree>
      <p:nvGrpSpPr>
        <p:cNvPr id="1" name=""/>
        <p:cNvGrpSpPr/>
        <p:nvPr/>
      </p:nvGrpSpPr>
      <p:grpSpPr/>
      <p:sp>
        <p:nvSpPr>
          <p:cNvPr id="2" name="Oval 1"/>
          <p:cNvSpPr/>
          <p:nvPr/>
        </p:nvSpPr>
        <p:spPr>
          <a:xfrm>
            <a:off x="4572000" y="-2743200"/>
            <a:ext cx="6400800" cy="5486400"/>
          </a:xfrm>
          <a:prstGeom prst="ellipse">
            <a:avLst/>
          </a:prstGeom>
          <a:solidFill>
            <a:srgbClr val="7C3A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1828800" y="2743200"/>
            <a:ext cx="5486400" cy="4572000"/>
          </a:xfrm>
          <a:prstGeom prst="ellipse">
            <a:avLst/>
          </a:prstGeom>
          <a:solidFill>
            <a:srgbClr val="BE18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77240"/>
            <a:ext cx="8229600" cy="365760"/>
          </a:xfrm>
          <a:prstGeom prst="rect">
            <a:avLst/>
          </a:prstGeom>
          <a:noFill/>
        </p:spPr>
        <p:txBody>
          <a:bodyPr wrap="square" lIns="0" rIns="0" tIns="0" bIns="0">
            <a:spAutoFit/>
          </a:bodyPr>
          <a:lstStyle/>
          <a:p>
            <a:pPr algn="ctr">
              <a:lnSpc>
                <a:spcPct val="120000"/>
              </a:lnSpc>
            </a:pPr>
            <a:r>
              <a:rPr sz="1200" b="1" i="0" spc="800">
                <a:solidFill>
                  <a:srgbClr val="FDE68A"/>
                </a:solidFill>
                <a:latin typeface="Calibri"/>
              </a:rPr>
              <a:t>★  COURT ADJOURNED  ★</a:t>
            </a:r>
          </a:p>
        </p:txBody>
      </p:sp>
      <p:sp>
        <p:nvSpPr>
          <p:cNvPr id="5" name="TextBox 4"/>
          <p:cNvSpPr txBox="1"/>
          <p:nvPr/>
        </p:nvSpPr>
        <p:spPr>
          <a:xfrm>
            <a:off x="457200" y="1417320"/>
            <a:ext cx="8229600" cy="1097280"/>
          </a:xfrm>
          <a:prstGeom prst="rect">
            <a:avLst/>
          </a:prstGeom>
          <a:noFill/>
        </p:spPr>
        <p:txBody>
          <a:bodyPr wrap="square" lIns="0" rIns="0" tIns="0" bIns="0">
            <a:spAutoFit/>
          </a:bodyPr>
          <a:lstStyle/>
          <a:p>
            <a:pPr algn="ctr">
              <a:lnSpc>
                <a:spcPct val="120000"/>
              </a:lnSpc>
            </a:pPr>
            <a:r>
              <a:rPr sz="6400" b="1" i="0">
                <a:solidFill>
                  <a:srgbClr val="FFFFFF"/>
                </a:solidFill>
                <a:latin typeface="Calibri"/>
              </a:rPr>
              <a:t>Case</a:t>
            </a:r>
          </a:p>
        </p:txBody>
      </p:sp>
      <p:sp>
        <p:nvSpPr>
          <p:cNvPr id="6" name="TextBox 5"/>
          <p:cNvSpPr txBox="1"/>
          <p:nvPr/>
        </p:nvSpPr>
        <p:spPr>
          <a:xfrm>
            <a:off x="457200" y="2331720"/>
            <a:ext cx="8229600" cy="1097280"/>
          </a:xfrm>
          <a:prstGeom prst="rect">
            <a:avLst/>
          </a:prstGeom>
          <a:noFill/>
        </p:spPr>
        <p:txBody>
          <a:bodyPr wrap="square" lIns="0" rIns="0" tIns="0" bIns="0">
            <a:spAutoFit/>
          </a:bodyPr>
          <a:lstStyle/>
          <a:p>
            <a:pPr algn="ctr">
              <a:lnSpc>
                <a:spcPct val="120000"/>
              </a:lnSpc>
            </a:pPr>
            <a:r>
              <a:rPr sz="7200" b="0" i="1">
                <a:solidFill>
                  <a:srgbClr val="FDE68A"/>
                </a:solidFill>
                <a:latin typeface="Calibri"/>
              </a:rPr>
              <a:t>dismissed.</a:t>
            </a:r>
          </a:p>
        </p:txBody>
      </p:sp>
      <p:sp>
        <p:nvSpPr>
          <p:cNvPr id="7" name="TextBox 6"/>
          <p:cNvSpPr txBox="1"/>
          <p:nvPr/>
        </p:nvSpPr>
        <p:spPr>
          <a:xfrm>
            <a:off x="457200" y="3611880"/>
            <a:ext cx="8229600" cy="457200"/>
          </a:xfrm>
          <a:prstGeom prst="rect">
            <a:avLst/>
          </a:prstGeom>
          <a:noFill/>
        </p:spPr>
        <p:txBody>
          <a:bodyPr wrap="square" lIns="0" rIns="0" tIns="0" bIns="0">
            <a:spAutoFit/>
          </a:bodyPr>
          <a:lstStyle/>
          <a:p>
            <a:pPr algn="ctr">
              <a:lnSpc>
                <a:spcPct val="120000"/>
              </a:lnSpc>
            </a:pPr>
            <a:r>
              <a:rPr sz="1500" b="0" i="1">
                <a:solidFill>
                  <a:srgbClr val="FFFFFF"/>
                </a:solidFill>
                <a:latin typeface="Calibri"/>
              </a:rPr>
              <a:t>Every name you didn't name. Every position you defended. Every truth you almost said.</a:t>
            </a:r>
          </a:p>
        </p:txBody>
      </p:sp>
      <p:sp>
        <p:nvSpPr>
          <p:cNvPr id="8" name="TextBox 7"/>
          <p:cNvSpPr txBox="1"/>
          <p:nvPr/>
        </p:nvSpPr>
        <p:spPr>
          <a:xfrm>
            <a:off x="457200" y="4160520"/>
            <a:ext cx="8229600" cy="365760"/>
          </a:xfrm>
          <a:prstGeom prst="rect">
            <a:avLst/>
          </a:prstGeom>
          <a:noFill/>
        </p:spPr>
        <p:txBody>
          <a:bodyPr wrap="square" lIns="0" rIns="0" tIns="0" bIns="0">
            <a:spAutoFit/>
          </a:bodyPr>
          <a:lstStyle/>
          <a:p>
            <a:pPr algn="ctr">
              <a:lnSpc>
                <a:spcPct val="120000"/>
              </a:lnSpc>
            </a:pPr>
            <a:r>
              <a:rPr sz="1400" b="1" i="0" spc="300">
                <a:solidFill>
                  <a:srgbClr val="FDE68A"/>
                </a:solidFill>
                <a:latin typeface="Calibri"/>
              </a:rPr>
              <a:t>Court reconvenes next session. ⚖️</a:t>
            </a:r>
          </a:p>
        </p:txBody>
      </p:sp>
      <p:sp>
        <p:nvSpPr>
          <p:cNvPr id="9" name="TextBox 8"/>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FFFFFF"/>
                </a:solidFill>
                <a:latin typeface="Calibri"/>
              </a:rPr>
              <a:t>ESL ATELIER</a:t>
            </a:r>
          </a:p>
        </p:txBody>
      </p:sp>
      <p:sp>
        <p:nvSpPr>
          <p:cNvPr id="10" name="TextBox 9"/>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FFFFFF"/>
                </a:solidFill>
                <a:latin typeface="Calibri"/>
              </a:rPr>
              <a:t>17 / 17</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77724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06D4C7"/>
                </a:solidFill>
                <a:latin typeface="Calibri"/>
              </a:rPr>
              <a:t>QUICK RECALL · BEFORE WE CLOSE</a:t>
            </a:r>
          </a:p>
        </p:txBody>
      </p:sp>
      <p:sp>
        <p:nvSpPr>
          <p:cNvPr id="4" name="TextBox 3"/>
          <p:cNvSpPr txBox="1"/>
          <p:nvPr/>
        </p:nvSpPr>
        <p:spPr>
          <a:xfrm>
            <a:off x="457200" y="438912"/>
            <a:ext cx="5486400" cy="274320"/>
          </a:xfrm>
          <a:prstGeom prst="rect">
            <a:avLst/>
          </a:prstGeom>
          <a:noFill/>
        </p:spPr>
        <p:txBody>
          <a:bodyPr wrap="square" lIns="0" rIns="0" tIns="0" bIns="0">
            <a:spAutoFit/>
          </a:bodyPr>
          <a:lstStyle/>
          <a:p>
            <a:pPr>
              <a:lnSpc>
                <a:spcPct val="120000"/>
              </a:lnSpc>
            </a:pPr>
            <a:r>
              <a:rPr sz="900" b="0" i="0" spc="300">
                <a:solidFill>
                  <a:srgbClr val="C4B5FD"/>
                </a:solidFill>
                <a:latin typeface="Courier New"/>
              </a:rPr>
              <a:t>PAGE 16 OF 17</a:t>
            </a:r>
          </a:p>
        </p:txBody>
      </p:sp>
      <p:sp>
        <p:nvSpPr>
          <p:cNvPr id="5" name="TextBox 4"/>
          <p:cNvSpPr txBox="1"/>
          <p:nvPr/>
        </p:nvSpPr>
        <p:spPr>
          <a:xfrm>
            <a:off x="457200" y="960120"/>
            <a:ext cx="8229600" cy="502920"/>
          </a:xfrm>
          <a:prstGeom prst="rect">
            <a:avLst/>
          </a:prstGeom>
          <a:noFill/>
        </p:spPr>
        <p:txBody>
          <a:bodyPr wrap="square" lIns="0" rIns="0" tIns="0" bIns="0">
            <a:spAutoFit/>
          </a:bodyPr>
          <a:lstStyle/>
          <a:p>
            <a:pPr>
              <a:lnSpc>
                <a:spcPct val="120000"/>
              </a:lnSpc>
            </a:pPr>
            <a:r>
              <a:rPr sz="2800" b="1" i="0">
                <a:solidFill>
                  <a:srgbClr val="1E1B4B"/>
                </a:solidFill>
                <a:latin typeface="Calibri"/>
              </a:rPr>
              <a:t>Quick recall.</a:t>
            </a:r>
          </a:p>
        </p:txBody>
      </p:sp>
      <p:sp>
        <p:nvSpPr>
          <p:cNvPr id="6" name="TextBox 5"/>
          <p:cNvSpPr txBox="1"/>
          <p:nvPr/>
        </p:nvSpPr>
        <p:spPr>
          <a:xfrm>
            <a:off x="457200" y="1508760"/>
            <a:ext cx="8229600" cy="365760"/>
          </a:xfrm>
          <a:prstGeom prst="rect">
            <a:avLst/>
          </a:prstGeom>
          <a:noFill/>
        </p:spPr>
        <p:txBody>
          <a:bodyPr wrap="square" lIns="0" rIns="0" tIns="0" bIns="0">
            <a:spAutoFit/>
          </a:bodyPr>
          <a:lstStyle/>
          <a:p>
            <a:pPr>
              <a:lnSpc>
                <a:spcPct val="120000"/>
              </a:lnSpc>
            </a:pPr>
            <a:r>
              <a:rPr sz="1300" b="1" i="1">
                <a:solidFill>
                  <a:srgbClr val="EC4899"/>
                </a:solidFill>
                <a:latin typeface="Calibri"/>
              </a:rPr>
              <a:t>Without scrolling back. Pair up. 60 seconds per question.</a:t>
            </a:r>
          </a:p>
        </p:txBody>
      </p:sp>
      <p:sp>
        <p:nvSpPr>
          <p:cNvPr id="7" name="Oval 6"/>
          <p:cNvSpPr/>
          <p:nvPr/>
        </p:nvSpPr>
        <p:spPr>
          <a:xfrm>
            <a:off x="457200" y="2258568"/>
            <a:ext cx="384048" cy="384048"/>
          </a:xfrm>
          <a:prstGeom prst="ellipse">
            <a:avLst/>
          </a:prstGeom>
          <a:solidFill>
            <a:srgbClr val="7C3A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2258568"/>
            <a:ext cx="384048" cy="384048"/>
          </a:xfrm>
          <a:prstGeom prst="rect">
            <a:avLst/>
          </a:prstGeom>
          <a:noFill/>
        </p:spPr>
        <p:txBody>
          <a:bodyPr wrap="square" lIns="0" rIns="0" tIns="0" bIns="0" anchor="ctr">
            <a:spAutoFit/>
          </a:bodyPr>
          <a:lstStyle/>
          <a:p>
            <a:pPr algn="ctr">
              <a:lnSpc>
                <a:spcPct val="120000"/>
              </a:lnSpc>
            </a:pPr>
            <a:r>
              <a:rPr sz="1400" b="1" i="0">
                <a:solidFill>
                  <a:srgbClr val="FFFFFF"/>
                </a:solidFill>
                <a:latin typeface="Calibri"/>
              </a:rPr>
              <a:t>1</a:t>
            </a:r>
          </a:p>
        </p:txBody>
      </p:sp>
      <p:sp>
        <p:nvSpPr>
          <p:cNvPr id="9" name="Rounded Rectangle 8"/>
          <p:cNvSpPr/>
          <p:nvPr/>
        </p:nvSpPr>
        <p:spPr>
          <a:xfrm>
            <a:off x="1005840" y="2194560"/>
            <a:ext cx="7680960" cy="502920"/>
          </a:xfrm>
          <a:prstGeom prst="roundRect">
            <a:avLst>
              <a:gd name="adj" fmla="val 6000"/>
            </a:avLst>
          </a:prstGeom>
          <a:solidFill>
            <a:srgbClr val="F5F3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188720" y="2240279"/>
            <a:ext cx="2286000" cy="219456"/>
          </a:xfrm>
          <a:prstGeom prst="rect">
            <a:avLst/>
          </a:prstGeom>
          <a:noFill/>
        </p:spPr>
        <p:txBody>
          <a:bodyPr wrap="square" lIns="0" rIns="0" tIns="0" bIns="0">
            <a:spAutoFit/>
          </a:bodyPr>
          <a:lstStyle/>
          <a:p>
            <a:pPr>
              <a:lnSpc>
                <a:spcPct val="120000"/>
              </a:lnSpc>
            </a:pPr>
            <a:r>
              <a:rPr sz="1000" b="1" i="0" spc="300">
                <a:solidFill>
                  <a:srgbClr val="5B21B6"/>
                </a:solidFill>
                <a:latin typeface="Calibri"/>
              </a:rPr>
              <a:t>VOCAB CHECK</a:t>
            </a:r>
          </a:p>
        </p:txBody>
      </p:sp>
      <p:sp>
        <p:nvSpPr>
          <p:cNvPr id="11" name="TextBox 10"/>
          <p:cNvSpPr txBox="1"/>
          <p:nvPr/>
        </p:nvSpPr>
        <p:spPr>
          <a:xfrm>
            <a:off x="1188720" y="2450591"/>
            <a:ext cx="7315200" cy="228600"/>
          </a:xfrm>
          <a:prstGeom prst="rect">
            <a:avLst/>
          </a:prstGeom>
          <a:noFill/>
        </p:spPr>
        <p:txBody>
          <a:bodyPr wrap="square" lIns="0" rIns="0" tIns="0" bIns="0">
            <a:spAutoFit/>
          </a:bodyPr>
          <a:lstStyle/>
          <a:p>
            <a:pPr>
              <a:lnSpc>
                <a:spcPct val="120000"/>
              </a:lnSpc>
            </a:pPr>
            <a:r>
              <a:rPr sz="1150" b="0" i="0">
                <a:solidFill>
                  <a:srgbClr val="1E1B4B"/>
                </a:solidFill>
                <a:latin typeface="Calibri"/>
              </a:rPr>
              <a:t>Can you name 3 vocab words from today — and use one in a sentence?</a:t>
            </a:r>
          </a:p>
        </p:txBody>
      </p:sp>
      <p:sp>
        <p:nvSpPr>
          <p:cNvPr id="12" name="Oval 11"/>
          <p:cNvSpPr/>
          <p:nvPr/>
        </p:nvSpPr>
        <p:spPr>
          <a:xfrm>
            <a:off x="457200" y="2852927"/>
            <a:ext cx="384048" cy="384048"/>
          </a:xfrm>
          <a:prstGeom prst="ellipse">
            <a:avLst/>
          </a:prstGeom>
          <a:solidFill>
            <a:srgbClr val="7C3A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2852927"/>
            <a:ext cx="384048" cy="384048"/>
          </a:xfrm>
          <a:prstGeom prst="rect">
            <a:avLst/>
          </a:prstGeom>
          <a:noFill/>
        </p:spPr>
        <p:txBody>
          <a:bodyPr wrap="square" lIns="0" rIns="0" tIns="0" bIns="0" anchor="ctr">
            <a:spAutoFit/>
          </a:bodyPr>
          <a:lstStyle/>
          <a:p>
            <a:pPr algn="ctr">
              <a:lnSpc>
                <a:spcPct val="120000"/>
              </a:lnSpc>
            </a:pPr>
            <a:r>
              <a:rPr sz="1400" b="1" i="0">
                <a:solidFill>
                  <a:srgbClr val="FFFFFF"/>
                </a:solidFill>
                <a:latin typeface="Calibri"/>
              </a:rPr>
              <a:t>2</a:t>
            </a:r>
          </a:p>
        </p:txBody>
      </p:sp>
      <p:sp>
        <p:nvSpPr>
          <p:cNvPr id="14" name="Rounded Rectangle 13"/>
          <p:cNvSpPr/>
          <p:nvPr/>
        </p:nvSpPr>
        <p:spPr>
          <a:xfrm>
            <a:off x="1005840" y="2788920"/>
            <a:ext cx="7680960" cy="502920"/>
          </a:xfrm>
          <a:prstGeom prst="roundRect">
            <a:avLst>
              <a:gd name="adj" fmla="val 6000"/>
            </a:avLst>
          </a:prstGeom>
          <a:solidFill>
            <a:srgbClr val="F5F3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188720" y="2834639"/>
            <a:ext cx="2286000" cy="219456"/>
          </a:xfrm>
          <a:prstGeom prst="rect">
            <a:avLst/>
          </a:prstGeom>
          <a:noFill/>
        </p:spPr>
        <p:txBody>
          <a:bodyPr wrap="square" lIns="0" rIns="0" tIns="0" bIns="0">
            <a:spAutoFit/>
          </a:bodyPr>
          <a:lstStyle/>
          <a:p>
            <a:pPr>
              <a:lnSpc>
                <a:spcPct val="120000"/>
              </a:lnSpc>
            </a:pPr>
            <a:r>
              <a:rPr sz="1000" b="1" i="0" spc="300">
                <a:solidFill>
                  <a:srgbClr val="5B21B6"/>
                </a:solidFill>
                <a:latin typeface="Calibri"/>
              </a:rPr>
              <a:t>EXPRESSIONS CHECK</a:t>
            </a:r>
          </a:p>
        </p:txBody>
      </p:sp>
      <p:sp>
        <p:nvSpPr>
          <p:cNvPr id="16" name="TextBox 15"/>
          <p:cNvSpPr txBox="1"/>
          <p:nvPr/>
        </p:nvSpPr>
        <p:spPr>
          <a:xfrm>
            <a:off x="1188720" y="3044952"/>
            <a:ext cx="7315200" cy="228600"/>
          </a:xfrm>
          <a:prstGeom prst="rect">
            <a:avLst/>
          </a:prstGeom>
          <a:noFill/>
        </p:spPr>
        <p:txBody>
          <a:bodyPr wrap="square" lIns="0" rIns="0" tIns="0" bIns="0">
            <a:spAutoFit/>
          </a:bodyPr>
          <a:lstStyle/>
          <a:p>
            <a:pPr>
              <a:lnSpc>
                <a:spcPct val="120000"/>
              </a:lnSpc>
            </a:pPr>
            <a:r>
              <a:rPr sz="1150" b="0" i="0">
                <a:solidFill>
                  <a:srgbClr val="1E1B4B"/>
                </a:solidFill>
                <a:latin typeface="Calibri"/>
              </a:rPr>
              <a:t>Which ONE expression from today will you actually use this week?</a:t>
            </a:r>
          </a:p>
        </p:txBody>
      </p:sp>
      <p:sp>
        <p:nvSpPr>
          <p:cNvPr id="17" name="Oval 16"/>
          <p:cNvSpPr/>
          <p:nvPr/>
        </p:nvSpPr>
        <p:spPr>
          <a:xfrm>
            <a:off x="457200" y="3447288"/>
            <a:ext cx="384048" cy="384048"/>
          </a:xfrm>
          <a:prstGeom prst="ellipse">
            <a:avLst/>
          </a:prstGeom>
          <a:solidFill>
            <a:srgbClr val="7C3A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7200" y="3447288"/>
            <a:ext cx="384048" cy="384048"/>
          </a:xfrm>
          <a:prstGeom prst="rect">
            <a:avLst/>
          </a:prstGeom>
          <a:noFill/>
        </p:spPr>
        <p:txBody>
          <a:bodyPr wrap="square" lIns="0" rIns="0" tIns="0" bIns="0" anchor="ctr">
            <a:spAutoFit/>
          </a:bodyPr>
          <a:lstStyle/>
          <a:p>
            <a:pPr algn="ctr">
              <a:lnSpc>
                <a:spcPct val="120000"/>
              </a:lnSpc>
            </a:pPr>
            <a:r>
              <a:rPr sz="1400" b="1" i="0">
                <a:solidFill>
                  <a:srgbClr val="FFFFFF"/>
                </a:solidFill>
                <a:latin typeface="Calibri"/>
              </a:rPr>
              <a:t>3</a:t>
            </a:r>
          </a:p>
        </p:txBody>
      </p:sp>
      <p:sp>
        <p:nvSpPr>
          <p:cNvPr id="19" name="Rounded Rectangle 18"/>
          <p:cNvSpPr/>
          <p:nvPr/>
        </p:nvSpPr>
        <p:spPr>
          <a:xfrm>
            <a:off x="1005840" y="3383280"/>
            <a:ext cx="7680960" cy="502920"/>
          </a:xfrm>
          <a:prstGeom prst="roundRect">
            <a:avLst>
              <a:gd name="adj" fmla="val 6000"/>
            </a:avLst>
          </a:prstGeom>
          <a:solidFill>
            <a:srgbClr val="F5F3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188720" y="3429000"/>
            <a:ext cx="2286000" cy="219456"/>
          </a:xfrm>
          <a:prstGeom prst="rect">
            <a:avLst/>
          </a:prstGeom>
          <a:noFill/>
        </p:spPr>
        <p:txBody>
          <a:bodyPr wrap="square" lIns="0" rIns="0" tIns="0" bIns="0">
            <a:spAutoFit/>
          </a:bodyPr>
          <a:lstStyle/>
          <a:p>
            <a:pPr>
              <a:lnSpc>
                <a:spcPct val="120000"/>
              </a:lnSpc>
            </a:pPr>
            <a:r>
              <a:rPr sz="1000" b="1" i="0" spc="300">
                <a:solidFill>
                  <a:srgbClr val="5B21B6"/>
                </a:solidFill>
                <a:latin typeface="Calibri"/>
              </a:rPr>
              <a:t>DISCUSSION CHECK</a:t>
            </a:r>
          </a:p>
        </p:txBody>
      </p:sp>
      <p:sp>
        <p:nvSpPr>
          <p:cNvPr id="21" name="TextBox 20"/>
          <p:cNvSpPr txBox="1"/>
          <p:nvPr/>
        </p:nvSpPr>
        <p:spPr>
          <a:xfrm>
            <a:off x="1188720" y="3639312"/>
            <a:ext cx="7315200" cy="228600"/>
          </a:xfrm>
          <a:prstGeom prst="rect">
            <a:avLst/>
          </a:prstGeom>
          <a:noFill/>
        </p:spPr>
        <p:txBody>
          <a:bodyPr wrap="square" lIns="0" rIns="0" tIns="0" bIns="0">
            <a:spAutoFit/>
          </a:bodyPr>
          <a:lstStyle/>
          <a:p>
            <a:pPr>
              <a:lnSpc>
                <a:spcPct val="120000"/>
              </a:lnSpc>
            </a:pPr>
            <a:r>
              <a:rPr sz="1150" b="0" i="0">
                <a:solidFill>
                  <a:srgbClr val="1E1B4B"/>
                </a:solidFill>
                <a:latin typeface="Calibri"/>
              </a:rPr>
              <a:t>Recap today's main discussion question in your own words.</a:t>
            </a:r>
          </a:p>
        </p:txBody>
      </p:sp>
      <p:sp>
        <p:nvSpPr>
          <p:cNvPr id="22" name="Oval 21"/>
          <p:cNvSpPr/>
          <p:nvPr/>
        </p:nvSpPr>
        <p:spPr>
          <a:xfrm>
            <a:off x="457200" y="4041648"/>
            <a:ext cx="384048" cy="384048"/>
          </a:xfrm>
          <a:prstGeom prst="ellipse">
            <a:avLst/>
          </a:prstGeom>
          <a:solidFill>
            <a:srgbClr val="7C3A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57200" y="4041648"/>
            <a:ext cx="384048" cy="384048"/>
          </a:xfrm>
          <a:prstGeom prst="rect">
            <a:avLst/>
          </a:prstGeom>
          <a:noFill/>
        </p:spPr>
        <p:txBody>
          <a:bodyPr wrap="square" lIns="0" rIns="0" tIns="0" bIns="0" anchor="ctr">
            <a:spAutoFit/>
          </a:bodyPr>
          <a:lstStyle/>
          <a:p>
            <a:pPr algn="ctr">
              <a:lnSpc>
                <a:spcPct val="120000"/>
              </a:lnSpc>
            </a:pPr>
            <a:r>
              <a:rPr sz="1400" b="1" i="0">
                <a:solidFill>
                  <a:srgbClr val="FFFFFF"/>
                </a:solidFill>
                <a:latin typeface="Calibri"/>
              </a:rPr>
              <a:t>4</a:t>
            </a:r>
          </a:p>
        </p:txBody>
      </p:sp>
      <p:sp>
        <p:nvSpPr>
          <p:cNvPr id="24" name="Rounded Rectangle 23"/>
          <p:cNvSpPr/>
          <p:nvPr/>
        </p:nvSpPr>
        <p:spPr>
          <a:xfrm>
            <a:off x="1005840" y="3977639"/>
            <a:ext cx="7680960" cy="502920"/>
          </a:xfrm>
          <a:prstGeom prst="roundRect">
            <a:avLst>
              <a:gd name="adj" fmla="val 6000"/>
            </a:avLst>
          </a:prstGeom>
          <a:solidFill>
            <a:srgbClr val="F5F3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188720" y="4023359"/>
            <a:ext cx="2286000" cy="219456"/>
          </a:xfrm>
          <a:prstGeom prst="rect">
            <a:avLst/>
          </a:prstGeom>
          <a:noFill/>
        </p:spPr>
        <p:txBody>
          <a:bodyPr wrap="square" lIns="0" rIns="0" tIns="0" bIns="0">
            <a:spAutoFit/>
          </a:bodyPr>
          <a:lstStyle/>
          <a:p>
            <a:pPr>
              <a:lnSpc>
                <a:spcPct val="120000"/>
              </a:lnSpc>
            </a:pPr>
            <a:r>
              <a:rPr sz="1000" b="1" i="0" spc="300">
                <a:solidFill>
                  <a:srgbClr val="5B21B6"/>
                </a:solidFill>
                <a:latin typeface="Calibri"/>
              </a:rPr>
              <a:t>PERSONAL CHECK</a:t>
            </a:r>
          </a:p>
        </p:txBody>
      </p:sp>
      <p:sp>
        <p:nvSpPr>
          <p:cNvPr id="26" name="TextBox 25"/>
          <p:cNvSpPr txBox="1"/>
          <p:nvPr/>
        </p:nvSpPr>
        <p:spPr>
          <a:xfrm>
            <a:off x="1188720" y="4233672"/>
            <a:ext cx="7315200" cy="228600"/>
          </a:xfrm>
          <a:prstGeom prst="rect">
            <a:avLst/>
          </a:prstGeom>
          <a:noFill/>
        </p:spPr>
        <p:txBody>
          <a:bodyPr wrap="square" lIns="0" rIns="0" tIns="0" bIns="0">
            <a:spAutoFit/>
          </a:bodyPr>
          <a:lstStyle/>
          <a:p>
            <a:pPr>
              <a:lnSpc>
                <a:spcPct val="120000"/>
              </a:lnSpc>
            </a:pPr>
            <a:r>
              <a:rPr sz="1150" b="0" i="0">
                <a:solidFill>
                  <a:srgbClr val="1E1B4B"/>
                </a:solidFill>
                <a:latin typeface="Calibri"/>
              </a:rPr>
              <a:t>What's the single thing from today that stuck with you?</a:t>
            </a:r>
          </a:p>
        </p:txBody>
      </p:sp>
      <p:sp>
        <p:nvSpPr>
          <p:cNvPr id="27" name="TextBox 26"/>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28" name="TextBox 27"/>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16 / 17</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Case overview · the chapters.</a:t>
            </a:r>
          </a:p>
        </p:txBody>
      </p:sp>
      <p:sp>
        <p:nvSpPr>
          <p:cNvPr id="6" name="TextBox 5"/>
          <p:cNvSpPr txBox="1"/>
          <p:nvPr/>
        </p:nvSpPr>
        <p:spPr>
          <a:xfrm>
            <a:off x="457200" y="1554480"/>
            <a:ext cx="8229600" cy="320040"/>
          </a:xfrm>
          <a:prstGeom prst="rect">
            <a:avLst/>
          </a:prstGeom>
          <a:noFill/>
        </p:spPr>
        <p:txBody>
          <a:bodyPr wrap="square" lIns="0" rIns="0" tIns="0" bIns="0">
            <a:spAutoFit/>
          </a:bodyPr>
          <a:lstStyle/>
          <a:p>
            <a:pPr>
              <a:lnSpc>
                <a:spcPct val="120000"/>
              </a:lnSpc>
            </a:pPr>
            <a:r>
              <a:rPr sz="1200" b="0" i="1">
                <a:solidFill>
                  <a:srgbClr val="94A3B8"/>
                </a:solidFill>
                <a:latin typeface="Calibri"/>
              </a:rPr>
              <a:t>Read like a dossier. Six chapters. One conclusion.</a:t>
            </a:r>
          </a:p>
        </p:txBody>
      </p:sp>
      <p:sp>
        <p:nvSpPr>
          <p:cNvPr id="7" name="Rounded Rectangle 6"/>
          <p:cNvSpPr/>
          <p:nvPr/>
        </p:nvSpPr>
        <p:spPr>
          <a:xfrm>
            <a:off x="457200" y="2011680"/>
            <a:ext cx="777240" cy="365760"/>
          </a:xfrm>
          <a:prstGeom prst="roundRect">
            <a:avLst>
              <a:gd name="adj" fmla="val 4000"/>
            </a:avLst>
          </a:prstGeom>
          <a:solidFill>
            <a:srgbClr val="EC489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2011680"/>
            <a:ext cx="777240" cy="365760"/>
          </a:xfrm>
          <a:prstGeom prst="rect">
            <a:avLst/>
          </a:prstGeom>
          <a:noFill/>
        </p:spPr>
        <p:txBody>
          <a:bodyPr wrap="square" lIns="0" rIns="0" tIns="0" bIns="0" anchor="ctr">
            <a:spAutoFit/>
          </a:bodyPr>
          <a:lstStyle/>
          <a:p>
            <a:pPr algn="ctr">
              <a:lnSpc>
                <a:spcPct val="120000"/>
              </a:lnSpc>
            </a:pPr>
            <a:r>
              <a:rPr sz="1000" b="1" i="0" spc="200">
                <a:solidFill>
                  <a:srgbClr val="FFFFFF"/>
                </a:solidFill>
                <a:latin typeface="Calibri"/>
              </a:rPr>
              <a:t>CH 1</a:t>
            </a:r>
          </a:p>
        </p:txBody>
      </p:sp>
      <p:sp>
        <p:nvSpPr>
          <p:cNvPr id="9" name="Rounded Rectangle 8"/>
          <p:cNvSpPr/>
          <p:nvPr/>
        </p:nvSpPr>
        <p:spPr>
          <a:xfrm>
            <a:off x="1371600" y="2011680"/>
            <a:ext cx="7315200" cy="36576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554480" y="2011680"/>
            <a:ext cx="4114800" cy="365760"/>
          </a:xfrm>
          <a:prstGeom prst="rect">
            <a:avLst/>
          </a:prstGeom>
          <a:noFill/>
        </p:spPr>
        <p:txBody>
          <a:bodyPr wrap="square" lIns="0" rIns="0" tIns="0" bIns="0" anchor="ctr">
            <a:spAutoFit/>
          </a:bodyPr>
          <a:lstStyle/>
          <a:p>
            <a:pPr>
              <a:lnSpc>
                <a:spcPct val="120000"/>
              </a:lnSpc>
            </a:pPr>
            <a:r>
              <a:rPr sz="1200" b="1" i="0">
                <a:solidFill>
                  <a:srgbClr val="1E1B4B"/>
                </a:solidFill>
                <a:latin typeface="Calibri"/>
              </a:rPr>
              <a:t>Opening statements</a:t>
            </a:r>
          </a:p>
        </p:txBody>
      </p:sp>
      <p:sp>
        <p:nvSpPr>
          <p:cNvPr id="11" name="TextBox 10"/>
          <p:cNvSpPr txBox="1"/>
          <p:nvPr/>
        </p:nvSpPr>
        <p:spPr>
          <a:xfrm>
            <a:off x="5669280" y="2011680"/>
            <a:ext cx="2834640" cy="365760"/>
          </a:xfrm>
          <a:prstGeom prst="rect">
            <a:avLst/>
          </a:prstGeom>
          <a:noFill/>
        </p:spPr>
        <p:txBody>
          <a:bodyPr wrap="square" lIns="0" rIns="0" tIns="0" bIns="0" anchor="ctr">
            <a:spAutoFit/>
          </a:bodyPr>
          <a:lstStyle/>
          <a:p>
            <a:pPr algn="r">
              <a:lnSpc>
                <a:spcPct val="120000"/>
              </a:lnSpc>
            </a:pPr>
            <a:r>
              <a:rPr sz="1100" b="0" i="1">
                <a:solidFill>
                  <a:srgbClr val="475569"/>
                </a:solidFill>
                <a:latin typeface="Calibri"/>
              </a:rPr>
              <a:t>The warmer</a:t>
            </a:r>
          </a:p>
        </p:txBody>
      </p:sp>
      <p:sp>
        <p:nvSpPr>
          <p:cNvPr id="12" name="Rounded Rectangle 11"/>
          <p:cNvSpPr/>
          <p:nvPr/>
        </p:nvSpPr>
        <p:spPr>
          <a:xfrm>
            <a:off x="457200" y="2468880"/>
            <a:ext cx="777240" cy="365760"/>
          </a:xfrm>
          <a:prstGeom prst="roundRect">
            <a:avLst>
              <a:gd name="adj" fmla="val 4000"/>
            </a:avLst>
          </a:prstGeom>
          <a:solidFill>
            <a:srgbClr val="7C3A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2468880"/>
            <a:ext cx="777240" cy="365760"/>
          </a:xfrm>
          <a:prstGeom prst="rect">
            <a:avLst/>
          </a:prstGeom>
          <a:noFill/>
        </p:spPr>
        <p:txBody>
          <a:bodyPr wrap="square" lIns="0" rIns="0" tIns="0" bIns="0" anchor="ctr">
            <a:spAutoFit/>
          </a:bodyPr>
          <a:lstStyle/>
          <a:p>
            <a:pPr algn="ctr">
              <a:lnSpc>
                <a:spcPct val="120000"/>
              </a:lnSpc>
            </a:pPr>
            <a:r>
              <a:rPr sz="1000" b="1" i="0" spc="200">
                <a:solidFill>
                  <a:srgbClr val="FFFFFF"/>
                </a:solidFill>
                <a:latin typeface="Calibri"/>
              </a:rPr>
              <a:t>CH 2</a:t>
            </a:r>
          </a:p>
        </p:txBody>
      </p:sp>
      <p:sp>
        <p:nvSpPr>
          <p:cNvPr id="14" name="Rounded Rectangle 13"/>
          <p:cNvSpPr/>
          <p:nvPr/>
        </p:nvSpPr>
        <p:spPr>
          <a:xfrm>
            <a:off x="1371600" y="2468880"/>
            <a:ext cx="7315200" cy="36576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554480" y="2468880"/>
            <a:ext cx="4114800" cy="365760"/>
          </a:xfrm>
          <a:prstGeom prst="rect">
            <a:avLst/>
          </a:prstGeom>
          <a:noFill/>
        </p:spPr>
        <p:txBody>
          <a:bodyPr wrap="square" lIns="0" rIns="0" tIns="0" bIns="0" anchor="ctr">
            <a:spAutoFit/>
          </a:bodyPr>
          <a:lstStyle/>
          <a:p>
            <a:pPr>
              <a:lnSpc>
                <a:spcPct val="120000"/>
              </a:lnSpc>
            </a:pPr>
            <a:r>
              <a:rPr sz="1200" b="1" i="0">
                <a:solidFill>
                  <a:srgbClr val="1E1B4B"/>
                </a:solidFill>
                <a:latin typeface="Calibri"/>
              </a:rPr>
              <a:t>Suspect language</a:t>
            </a:r>
          </a:p>
        </p:txBody>
      </p:sp>
      <p:sp>
        <p:nvSpPr>
          <p:cNvPr id="16" name="TextBox 15"/>
          <p:cNvSpPr txBox="1"/>
          <p:nvPr/>
        </p:nvSpPr>
        <p:spPr>
          <a:xfrm>
            <a:off x="5669280" y="2468880"/>
            <a:ext cx="2834640" cy="365760"/>
          </a:xfrm>
          <a:prstGeom prst="rect">
            <a:avLst/>
          </a:prstGeom>
          <a:noFill/>
        </p:spPr>
        <p:txBody>
          <a:bodyPr wrap="square" lIns="0" rIns="0" tIns="0" bIns="0" anchor="ctr">
            <a:spAutoFit/>
          </a:bodyPr>
          <a:lstStyle/>
          <a:p>
            <a:pPr algn="r">
              <a:lnSpc>
                <a:spcPct val="120000"/>
              </a:lnSpc>
            </a:pPr>
            <a:r>
              <a:rPr sz="1100" b="0" i="1">
                <a:solidFill>
                  <a:srgbClr val="475569"/>
                </a:solidFill>
                <a:latin typeface="Calibri"/>
              </a:rPr>
              <a:t>Vocabulary</a:t>
            </a:r>
          </a:p>
        </p:txBody>
      </p:sp>
      <p:sp>
        <p:nvSpPr>
          <p:cNvPr id="17" name="Rounded Rectangle 16"/>
          <p:cNvSpPr/>
          <p:nvPr/>
        </p:nvSpPr>
        <p:spPr>
          <a:xfrm>
            <a:off x="457200" y="2926080"/>
            <a:ext cx="777240" cy="365760"/>
          </a:xfrm>
          <a:prstGeom prst="roundRect">
            <a:avLst>
              <a:gd name="adj" fmla="val 4000"/>
            </a:avLst>
          </a:prstGeom>
          <a:solidFill>
            <a:srgbClr val="EC489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7200" y="2926080"/>
            <a:ext cx="777240" cy="365760"/>
          </a:xfrm>
          <a:prstGeom prst="rect">
            <a:avLst/>
          </a:prstGeom>
          <a:noFill/>
        </p:spPr>
        <p:txBody>
          <a:bodyPr wrap="square" lIns="0" rIns="0" tIns="0" bIns="0" anchor="ctr">
            <a:spAutoFit/>
          </a:bodyPr>
          <a:lstStyle/>
          <a:p>
            <a:pPr algn="ctr">
              <a:lnSpc>
                <a:spcPct val="120000"/>
              </a:lnSpc>
            </a:pPr>
            <a:r>
              <a:rPr sz="1000" b="1" i="0" spc="200">
                <a:solidFill>
                  <a:srgbClr val="FFFFFF"/>
                </a:solidFill>
                <a:latin typeface="Calibri"/>
              </a:rPr>
              <a:t>CH 3</a:t>
            </a:r>
          </a:p>
        </p:txBody>
      </p:sp>
      <p:sp>
        <p:nvSpPr>
          <p:cNvPr id="19" name="Rounded Rectangle 18"/>
          <p:cNvSpPr/>
          <p:nvPr/>
        </p:nvSpPr>
        <p:spPr>
          <a:xfrm>
            <a:off x="1371600" y="2926080"/>
            <a:ext cx="7315200" cy="36576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554480" y="2926080"/>
            <a:ext cx="4114800" cy="365760"/>
          </a:xfrm>
          <a:prstGeom prst="rect">
            <a:avLst/>
          </a:prstGeom>
          <a:noFill/>
        </p:spPr>
        <p:txBody>
          <a:bodyPr wrap="square" lIns="0" rIns="0" tIns="0" bIns="0" anchor="ctr">
            <a:spAutoFit/>
          </a:bodyPr>
          <a:lstStyle/>
          <a:p>
            <a:pPr>
              <a:lnSpc>
                <a:spcPct val="120000"/>
              </a:lnSpc>
            </a:pPr>
            <a:r>
              <a:rPr sz="1200" b="1" i="0">
                <a:solidFill>
                  <a:srgbClr val="1E1B4B"/>
                </a:solidFill>
                <a:latin typeface="Calibri"/>
              </a:rPr>
              <a:t>Phrases of complaint</a:t>
            </a:r>
          </a:p>
        </p:txBody>
      </p:sp>
      <p:sp>
        <p:nvSpPr>
          <p:cNvPr id="21" name="TextBox 20"/>
          <p:cNvSpPr txBox="1"/>
          <p:nvPr/>
        </p:nvSpPr>
        <p:spPr>
          <a:xfrm>
            <a:off x="5669280" y="2926080"/>
            <a:ext cx="2834640" cy="365760"/>
          </a:xfrm>
          <a:prstGeom prst="rect">
            <a:avLst/>
          </a:prstGeom>
          <a:noFill/>
        </p:spPr>
        <p:txBody>
          <a:bodyPr wrap="square" lIns="0" rIns="0" tIns="0" bIns="0" anchor="ctr">
            <a:spAutoFit/>
          </a:bodyPr>
          <a:lstStyle/>
          <a:p>
            <a:pPr algn="r">
              <a:lnSpc>
                <a:spcPct val="120000"/>
              </a:lnSpc>
            </a:pPr>
            <a:r>
              <a:rPr sz="1100" b="0" i="1">
                <a:solidFill>
                  <a:srgbClr val="475569"/>
                </a:solidFill>
                <a:latin typeface="Calibri"/>
              </a:rPr>
              <a:t>Expressions</a:t>
            </a:r>
          </a:p>
        </p:txBody>
      </p:sp>
      <p:sp>
        <p:nvSpPr>
          <p:cNvPr id="22" name="Rounded Rectangle 21"/>
          <p:cNvSpPr/>
          <p:nvPr/>
        </p:nvSpPr>
        <p:spPr>
          <a:xfrm>
            <a:off x="457200" y="3383280"/>
            <a:ext cx="777240" cy="365760"/>
          </a:xfrm>
          <a:prstGeom prst="roundRect">
            <a:avLst>
              <a:gd name="adj" fmla="val 4000"/>
            </a:avLst>
          </a:prstGeom>
          <a:solidFill>
            <a:srgbClr val="FDE68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57200" y="3383280"/>
            <a:ext cx="777240" cy="365760"/>
          </a:xfrm>
          <a:prstGeom prst="rect">
            <a:avLst/>
          </a:prstGeom>
          <a:noFill/>
        </p:spPr>
        <p:txBody>
          <a:bodyPr wrap="square" lIns="0" rIns="0" tIns="0" bIns="0" anchor="ctr">
            <a:spAutoFit/>
          </a:bodyPr>
          <a:lstStyle/>
          <a:p>
            <a:pPr algn="ctr">
              <a:lnSpc>
                <a:spcPct val="120000"/>
              </a:lnSpc>
            </a:pPr>
            <a:r>
              <a:rPr sz="1000" b="1" i="0" spc="200">
                <a:solidFill>
                  <a:srgbClr val="1E1B4B"/>
                </a:solidFill>
                <a:latin typeface="Calibri"/>
              </a:rPr>
              <a:t>CH 4</a:t>
            </a:r>
          </a:p>
        </p:txBody>
      </p:sp>
      <p:sp>
        <p:nvSpPr>
          <p:cNvPr id="24" name="Rounded Rectangle 23"/>
          <p:cNvSpPr/>
          <p:nvPr/>
        </p:nvSpPr>
        <p:spPr>
          <a:xfrm>
            <a:off x="1371600" y="3383280"/>
            <a:ext cx="7315200" cy="36576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554480" y="3383280"/>
            <a:ext cx="4114800" cy="365760"/>
          </a:xfrm>
          <a:prstGeom prst="rect">
            <a:avLst/>
          </a:prstGeom>
          <a:noFill/>
        </p:spPr>
        <p:txBody>
          <a:bodyPr wrap="square" lIns="0" rIns="0" tIns="0" bIns="0" anchor="ctr">
            <a:spAutoFit/>
          </a:bodyPr>
          <a:lstStyle/>
          <a:p>
            <a:pPr>
              <a:lnSpc>
                <a:spcPct val="120000"/>
              </a:lnSpc>
            </a:pPr>
            <a:r>
              <a:rPr sz="1200" b="1" i="0">
                <a:solidFill>
                  <a:srgbClr val="1E1B4B"/>
                </a:solidFill>
                <a:latin typeface="Calibri"/>
              </a:rPr>
              <a:t>Confession booth</a:t>
            </a:r>
          </a:p>
        </p:txBody>
      </p:sp>
      <p:sp>
        <p:nvSpPr>
          <p:cNvPr id="26" name="TextBox 25"/>
          <p:cNvSpPr txBox="1"/>
          <p:nvPr/>
        </p:nvSpPr>
        <p:spPr>
          <a:xfrm>
            <a:off x="5669280" y="3383280"/>
            <a:ext cx="2834640" cy="365760"/>
          </a:xfrm>
          <a:prstGeom prst="rect">
            <a:avLst/>
          </a:prstGeom>
          <a:noFill/>
        </p:spPr>
        <p:txBody>
          <a:bodyPr wrap="square" lIns="0" rIns="0" tIns="0" bIns="0" anchor="ctr">
            <a:spAutoFit/>
          </a:bodyPr>
          <a:lstStyle/>
          <a:p>
            <a:pPr algn="r">
              <a:lnSpc>
                <a:spcPct val="120000"/>
              </a:lnSpc>
            </a:pPr>
            <a:r>
              <a:rPr sz="1100" b="0" i="1">
                <a:solidFill>
                  <a:srgbClr val="475569"/>
                </a:solidFill>
                <a:latin typeface="Calibri"/>
              </a:rPr>
              <a:t>Surprise · break</a:t>
            </a:r>
          </a:p>
        </p:txBody>
      </p:sp>
      <p:sp>
        <p:nvSpPr>
          <p:cNvPr id="27" name="Rounded Rectangle 26"/>
          <p:cNvSpPr/>
          <p:nvPr/>
        </p:nvSpPr>
        <p:spPr>
          <a:xfrm>
            <a:off x="457200" y="3840480"/>
            <a:ext cx="777240" cy="365760"/>
          </a:xfrm>
          <a:prstGeom prst="roundRect">
            <a:avLst>
              <a:gd name="adj" fmla="val 4000"/>
            </a:avLst>
          </a:prstGeom>
          <a:solidFill>
            <a:srgbClr val="06D4C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57200" y="3840480"/>
            <a:ext cx="777240" cy="365760"/>
          </a:xfrm>
          <a:prstGeom prst="rect">
            <a:avLst/>
          </a:prstGeom>
          <a:noFill/>
        </p:spPr>
        <p:txBody>
          <a:bodyPr wrap="square" lIns="0" rIns="0" tIns="0" bIns="0" anchor="ctr">
            <a:spAutoFit/>
          </a:bodyPr>
          <a:lstStyle/>
          <a:p>
            <a:pPr algn="ctr">
              <a:lnSpc>
                <a:spcPct val="120000"/>
              </a:lnSpc>
            </a:pPr>
            <a:r>
              <a:rPr sz="1000" b="1" i="0" spc="200">
                <a:solidFill>
                  <a:srgbClr val="FFFFFF"/>
                </a:solidFill>
                <a:latin typeface="Calibri"/>
              </a:rPr>
              <a:t>CH 5</a:t>
            </a:r>
          </a:p>
        </p:txBody>
      </p:sp>
      <p:sp>
        <p:nvSpPr>
          <p:cNvPr id="29" name="Rounded Rectangle 28"/>
          <p:cNvSpPr/>
          <p:nvPr/>
        </p:nvSpPr>
        <p:spPr>
          <a:xfrm>
            <a:off x="1371600" y="3840480"/>
            <a:ext cx="7315200" cy="36576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554480" y="3840480"/>
            <a:ext cx="4114800" cy="365760"/>
          </a:xfrm>
          <a:prstGeom prst="rect">
            <a:avLst/>
          </a:prstGeom>
          <a:noFill/>
        </p:spPr>
        <p:txBody>
          <a:bodyPr wrap="square" lIns="0" rIns="0" tIns="0" bIns="0" anchor="ctr">
            <a:spAutoFit/>
          </a:bodyPr>
          <a:lstStyle/>
          <a:p>
            <a:pPr>
              <a:lnSpc>
                <a:spcPct val="120000"/>
              </a:lnSpc>
            </a:pPr>
            <a:r>
              <a:rPr sz="1200" b="1" i="0">
                <a:solidFill>
                  <a:srgbClr val="1E1B4B"/>
                </a:solidFill>
                <a:latin typeface="Calibri"/>
              </a:rPr>
              <a:t>Cross-examination</a:t>
            </a:r>
          </a:p>
        </p:txBody>
      </p:sp>
      <p:sp>
        <p:nvSpPr>
          <p:cNvPr id="31" name="TextBox 30"/>
          <p:cNvSpPr txBox="1"/>
          <p:nvPr/>
        </p:nvSpPr>
        <p:spPr>
          <a:xfrm>
            <a:off x="5669280" y="3840480"/>
            <a:ext cx="2834640" cy="365760"/>
          </a:xfrm>
          <a:prstGeom prst="rect">
            <a:avLst/>
          </a:prstGeom>
          <a:noFill/>
        </p:spPr>
        <p:txBody>
          <a:bodyPr wrap="square" lIns="0" rIns="0" tIns="0" bIns="0" anchor="ctr">
            <a:spAutoFit/>
          </a:bodyPr>
          <a:lstStyle/>
          <a:p>
            <a:pPr algn="r">
              <a:lnSpc>
                <a:spcPct val="120000"/>
              </a:lnSpc>
            </a:pPr>
            <a:r>
              <a:rPr sz="1100" b="0" i="1">
                <a:solidFill>
                  <a:srgbClr val="475569"/>
                </a:solidFill>
                <a:latin typeface="Calibri"/>
              </a:rPr>
              <a:t>Deep discussion + agree</a:t>
            </a:r>
          </a:p>
        </p:txBody>
      </p:sp>
      <p:sp>
        <p:nvSpPr>
          <p:cNvPr id="32" name="Rounded Rectangle 31"/>
          <p:cNvSpPr/>
          <p:nvPr/>
        </p:nvSpPr>
        <p:spPr>
          <a:xfrm>
            <a:off x="457200" y="4297680"/>
            <a:ext cx="777240" cy="365760"/>
          </a:xfrm>
          <a:prstGeom prst="roundRect">
            <a:avLst>
              <a:gd name="adj" fmla="val 4000"/>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457200" y="4297680"/>
            <a:ext cx="777240" cy="365760"/>
          </a:xfrm>
          <a:prstGeom prst="rect">
            <a:avLst/>
          </a:prstGeom>
          <a:noFill/>
        </p:spPr>
        <p:txBody>
          <a:bodyPr wrap="square" lIns="0" rIns="0" tIns="0" bIns="0" anchor="ctr">
            <a:spAutoFit/>
          </a:bodyPr>
          <a:lstStyle/>
          <a:p>
            <a:pPr algn="ctr">
              <a:lnSpc>
                <a:spcPct val="120000"/>
              </a:lnSpc>
            </a:pPr>
            <a:r>
              <a:rPr sz="1000" b="1" i="0" spc="200">
                <a:solidFill>
                  <a:srgbClr val="FFFFFF"/>
                </a:solidFill>
                <a:latin typeface="Calibri"/>
              </a:rPr>
              <a:t>CH 6</a:t>
            </a:r>
          </a:p>
        </p:txBody>
      </p:sp>
      <p:sp>
        <p:nvSpPr>
          <p:cNvPr id="34" name="Rounded Rectangle 33"/>
          <p:cNvSpPr/>
          <p:nvPr/>
        </p:nvSpPr>
        <p:spPr>
          <a:xfrm>
            <a:off x="1371600" y="4297680"/>
            <a:ext cx="7315200" cy="36576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1554480" y="4297680"/>
            <a:ext cx="4114800" cy="365760"/>
          </a:xfrm>
          <a:prstGeom prst="rect">
            <a:avLst/>
          </a:prstGeom>
          <a:noFill/>
        </p:spPr>
        <p:txBody>
          <a:bodyPr wrap="square" lIns="0" rIns="0" tIns="0" bIns="0" anchor="ctr">
            <a:spAutoFit/>
          </a:bodyPr>
          <a:lstStyle/>
          <a:p>
            <a:pPr>
              <a:lnSpc>
                <a:spcPct val="120000"/>
              </a:lnSpc>
            </a:pPr>
            <a:r>
              <a:rPr sz="1200" b="1" i="0">
                <a:solidFill>
                  <a:srgbClr val="1E1B4B"/>
                </a:solidFill>
                <a:latin typeface="Calibri"/>
              </a:rPr>
              <a:t>Closing arguments</a:t>
            </a:r>
          </a:p>
        </p:txBody>
      </p:sp>
      <p:sp>
        <p:nvSpPr>
          <p:cNvPr id="36" name="TextBox 35"/>
          <p:cNvSpPr txBox="1"/>
          <p:nvPr/>
        </p:nvSpPr>
        <p:spPr>
          <a:xfrm>
            <a:off x="5669280" y="4297680"/>
            <a:ext cx="2834640" cy="365760"/>
          </a:xfrm>
          <a:prstGeom prst="rect">
            <a:avLst/>
          </a:prstGeom>
          <a:noFill/>
        </p:spPr>
        <p:txBody>
          <a:bodyPr wrap="square" lIns="0" rIns="0" tIns="0" bIns="0" anchor="ctr">
            <a:spAutoFit/>
          </a:bodyPr>
          <a:lstStyle/>
          <a:p>
            <a:pPr algn="r">
              <a:lnSpc>
                <a:spcPct val="120000"/>
              </a:lnSpc>
            </a:pPr>
            <a:r>
              <a:rPr sz="1100" b="0" i="1">
                <a:solidFill>
                  <a:srgbClr val="475569"/>
                </a:solidFill>
                <a:latin typeface="Calibri"/>
              </a:rPr>
              <a:t>Speak + close</a:t>
            </a:r>
          </a:p>
        </p:txBody>
      </p:sp>
      <p:sp>
        <p:nvSpPr>
          <p:cNvPr id="37" name="TextBox 36"/>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38" name="TextBox 37"/>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2 / 16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Opening statements.</a:t>
            </a:r>
          </a:p>
        </p:txBody>
      </p:sp>
      <p:sp>
        <p:nvSpPr>
          <p:cNvPr id="6" name="TextBox 5"/>
          <p:cNvSpPr txBox="1"/>
          <p:nvPr/>
        </p:nvSpPr>
        <p:spPr>
          <a:xfrm>
            <a:off x="457200" y="1554480"/>
            <a:ext cx="8229600" cy="320040"/>
          </a:xfrm>
          <a:prstGeom prst="rect">
            <a:avLst/>
          </a:prstGeom>
          <a:noFill/>
        </p:spPr>
        <p:txBody>
          <a:bodyPr wrap="square" lIns="0" rIns="0" tIns="0" bIns="0">
            <a:spAutoFit/>
          </a:bodyPr>
          <a:lstStyle/>
          <a:p>
            <a:pPr>
              <a:lnSpc>
                <a:spcPct val="120000"/>
              </a:lnSpc>
            </a:pPr>
            <a:r>
              <a:rPr sz="1200" b="1" i="1">
                <a:solidFill>
                  <a:srgbClr val="B91C1C"/>
                </a:solidFill>
                <a:latin typeface="Calibri"/>
              </a:rPr>
              <a:t>Witness pairs. 90 seconds per question. We need the truth, not the polite version.</a:t>
            </a:r>
          </a:p>
        </p:txBody>
      </p:sp>
      <p:sp>
        <p:nvSpPr>
          <p:cNvPr id="7" name="Rounded Rectangle 6"/>
          <p:cNvSpPr/>
          <p:nvPr/>
        </p:nvSpPr>
        <p:spPr>
          <a:xfrm>
            <a:off x="457200" y="2057400"/>
            <a:ext cx="8229600" cy="45720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94360" y="2057400"/>
            <a:ext cx="365760" cy="457200"/>
          </a:xfrm>
          <a:prstGeom prst="rect">
            <a:avLst/>
          </a:prstGeom>
          <a:noFill/>
        </p:spPr>
        <p:txBody>
          <a:bodyPr wrap="square" lIns="0" rIns="0" tIns="0" bIns="0" anchor="ctr">
            <a:spAutoFit/>
          </a:bodyPr>
          <a:lstStyle/>
          <a:p>
            <a:pPr>
              <a:lnSpc>
                <a:spcPct val="120000"/>
              </a:lnSpc>
            </a:pPr>
            <a:r>
              <a:rPr sz="1200" b="1" i="0">
                <a:solidFill>
                  <a:srgbClr val="B91C1C"/>
                </a:solidFill>
                <a:latin typeface="Courier New"/>
              </a:rPr>
              <a:t>1.</a:t>
            </a:r>
          </a:p>
        </p:txBody>
      </p:sp>
      <p:sp>
        <p:nvSpPr>
          <p:cNvPr id="9" name="TextBox 8"/>
          <p:cNvSpPr txBox="1"/>
          <p:nvPr/>
        </p:nvSpPr>
        <p:spPr>
          <a:xfrm>
            <a:off x="960120" y="2057400"/>
            <a:ext cx="7589520" cy="457200"/>
          </a:xfrm>
          <a:prstGeom prst="rect">
            <a:avLst/>
          </a:prstGeom>
          <a:noFill/>
        </p:spPr>
        <p:txBody>
          <a:bodyPr wrap="square" lIns="0" rIns="0" tIns="0" bIns="0" anchor="ctr">
            <a:spAutoFit/>
          </a:bodyPr>
          <a:lstStyle/>
          <a:p>
            <a:pPr>
              <a:lnSpc>
                <a:spcPct val="120000"/>
              </a:lnSpc>
            </a:pPr>
            <a:r>
              <a:rPr sz="1250" b="0" i="0">
                <a:solidFill>
                  <a:srgbClr val="1E1B4B"/>
                </a:solidFill>
                <a:latin typeface="Courier New"/>
              </a:rPr>
              <a:t>Q: Describe the most difficult coworker you've ever had — in one sentence.</a:t>
            </a:r>
          </a:p>
        </p:txBody>
      </p:sp>
      <p:sp>
        <p:nvSpPr>
          <p:cNvPr id="10" name="Rounded Rectangle 9"/>
          <p:cNvSpPr/>
          <p:nvPr/>
        </p:nvSpPr>
        <p:spPr>
          <a:xfrm>
            <a:off x="457200" y="2606040"/>
            <a:ext cx="8229600" cy="45720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94360" y="2606040"/>
            <a:ext cx="365760" cy="457200"/>
          </a:xfrm>
          <a:prstGeom prst="rect">
            <a:avLst/>
          </a:prstGeom>
          <a:noFill/>
        </p:spPr>
        <p:txBody>
          <a:bodyPr wrap="square" lIns="0" rIns="0" tIns="0" bIns="0" anchor="ctr">
            <a:spAutoFit/>
          </a:bodyPr>
          <a:lstStyle/>
          <a:p>
            <a:pPr>
              <a:lnSpc>
                <a:spcPct val="120000"/>
              </a:lnSpc>
            </a:pPr>
            <a:r>
              <a:rPr sz="1200" b="1" i="0">
                <a:solidFill>
                  <a:srgbClr val="B91C1C"/>
                </a:solidFill>
                <a:latin typeface="Courier New"/>
              </a:rPr>
              <a:t>2.</a:t>
            </a:r>
          </a:p>
        </p:txBody>
      </p:sp>
      <p:sp>
        <p:nvSpPr>
          <p:cNvPr id="12" name="TextBox 11"/>
          <p:cNvSpPr txBox="1"/>
          <p:nvPr/>
        </p:nvSpPr>
        <p:spPr>
          <a:xfrm>
            <a:off x="960120" y="2606040"/>
            <a:ext cx="7589520" cy="457200"/>
          </a:xfrm>
          <a:prstGeom prst="rect">
            <a:avLst/>
          </a:prstGeom>
          <a:noFill/>
        </p:spPr>
        <p:txBody>
          <a:bodyPr wrap="square" lIns="0" rIns="0" tIns="0" bIns="0" anchor="ctr">
            <a:spAutoFit/>
          </a:bodyPr>
          <a:lstStyle/>
          <a:p>
            <a:pPr>
              <a:lnSpc>
                <a:spcPct val="120000"/>
              </a:lnSpc>
            </a:pPr>
            <a:r>
              <a:rPr sz="1250" b="0" i="0">
                <a:solidFill>
                  <a:srgbClr val="1E1B4B"/>
                </a:solidFill>
                <a:latin typeface="Courier New"/>
              </a:rPr>
              <a:t>Q: When did you last roll your eyes at a colleague — and why?</a:t>
            </a:r>
          </a:p>
        </p:txBody>
      </p:sp>
      <p:sp>
        <p:nvSpPr>
          <p:cNvPr id="13" name="Rounded Rectangle 12"/>
          <p:cNvSpPr/>
          <p:nvPr/>
        </p:nvSpPr>
        <p:spPr>
          <a:xfrm>
            <a:off x="457200" y="3154680"/>
            <a:ext cx="8229600" cy="45720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94360" y="3154680"/>
            <a:ext cx="365760" cy="457200"/>
          </a:xfrm>
          <a:prstGeom prst="rect">
            <a:avLst/>
          </a:prstGeom>
          <a:noFill/>
        </p:spPr>
        <p:txBody>
          <a:bodyPr wrap="square" lIns="0" rIns="0" tIns="0" bIns="0" anchor="ctr">
            <a:spAutoFit/>
          </a:bodyPr>
          <a:lstStyle/>
          <a:p>
            <a:pPr>
              <a:lnSpc>
                <a:spcPct val="120000"/>
              </a:lnSpc>
            </a:pPr>
            <a:r>
              <a:rPr sz="1200" b="1" i="0">
                <a:solidFill>
                  <a:srgbClr val="B91C1C"/>
                </a:solidFill>
                <a:latin typeface="Courier New"/>
              </a:rPr>
              <a:t>3.</a:t>
            </a:r>
          </a:p>
        </p:txBody>
      </p:sp>
      <p:sp>
        <p:nvSpPr>
          <p:cNvPr id="15" name="TextBox 14"/>
          <p:cNvSpPr txBox="1"/>
          <p:nvPr/>
        </p:nvSpPr>
        <p:spPr>
          <a:xfrm>
            <a:off x="960120" y="3154680"/>
            <a:ext cx="7589520" cy="457200"/>
          </a:xfrm>
          <a:prstGeom prst="rect">
            <a:avLst/>
          </a:prstGeom>
          <a:noFill/>
        </p:spPr>
        <p:txBody>
          <a:bodyPr wrap="square" lIns="0" rIns="0" tIns="0" bIns="0" anchor="ctr">
            <a:spAutoFit/>
          </a:bodyPr>
          <a:lstStyle/>
          <a:p>
            <a:pPr>
              <a:lnSpc>
                <a:spcPct val="120000"/>
              </a:lnSpc>
            </a:pPr>
            <a:r>
              <a:rPr sz="1250" b="0" i="0">
                <a:solidFill>
                  <a:srgbClr val="1E1B4B"/>
                </a:solidFill>
                <a:latin typeface="Courier New"/>
              </a:rPr>
              <a:t>Q: Have you ever BEEN the difficult coworker? Be honest.</a:t>
            </a:r>
          </a:p>
        </p:txBody>
      </p:sp>
      <p:sp>
        <p:nvSpPr>
          <p:cNvPr id="16" name="Rounded Rectangle 15"/>
          <p:cNvSpPr/>
          <p:nvPr/>
        </p:nvSpPr>
        <p:spPr>
          <a:xfrm>
            <a:off x="457200" y="3703320"/>
            <a:ext cx="8229600" cy="45720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94360" y="3703320"/>
            <a:ext cx="365760" cy="457200"/>
          </a:xfrm>
          <a:prstGeom prst="rect">
            <a:avLst/>
          </a:prstGeom>
          <a:noFill/>
        </p:spPr>
        <p:txBody>
          <a:bodyPr wrap="square" lIns="0" rIns="0" tIns="0" bIns="0" anchor="ctr">
            <a:spAutoFit/>
          </a:bodyPr>
          <a:lstStyle/>
          <a:p>
            <a:pPr>
              <a:lnSpc>
                <a:spcPct val="120000"/>
              </a:lnSpc>
            </a:pPr>
            <a:r>
              <a:rPr sz="1200" b="1" i="0">
                <a:solidFill>
                  <a:srgbClr val="B91C1C"/>
                </a:solidFill>
                <a:latin typeface="Courier New"/>
              </a:rPr>
              <a:t>4.</a:t>
            </a:r>
          </a:p>
        </p:txBody>
      </p:sp>
      <p:sp>
        <p:nvSpPr>
          <p:cNvPr id="18" name="TextBox 17"/>
          <p:cNvSpPr txBox="1"/>
          <p:nvPr/>
        </p:nvSpPr>
        <p:spPr>
          <a:xfrm>
            <a:off x="960120" y="3703320"/>
            <a:ext cx="7589520" cy="457200"/>
          </a:xfrm>
          <a:prstGeom prst="rect">
            <a:avLst/>
          </a:prstGeom>
          <a:noFill/>
        </p:spPr>
        <p:txBody>
          <a:bodyPr wrap="square" lIns="0" rIns="0" tIns="0" bIns="0" anchor="ctr">
            <a:spAutoFit/>
          </a:bodyPr>
          <a:lstStyle/>
          <a:p>
            <a:pPr>
              <a:lnSpc>
                <a:spcPct val="120000"/>
              </a:lnSpc>
            </a:pPr>
            <a:r>
              <a:rPr sz="1250" b="0" i="0">
                <a:solidFill>
                  <a:srgbClr val="1E1B4B"/>
                </a:solidFill>
                <a:latin typeface="Courier New"/>
              </a:rPr>
              <a:t>Q: Is workplace conflict mostly about personality, or process? Defend your view.</a:t>
            </a:r>
          </a:p>
        </p:txBody>
      </p:sp>
      <p:sp>
        <p:nvSpPr>
          <p:cNvPr id="19" name="TextBox 18"/>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20" name="TextBox 19"/>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3 / 16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1B4B"/>
        </a:solidFill>
        <a:effectLst/>
      </p:bgPr>
    </p:bg>
    <p:spTree>
      <p:nvGrpSpPr>
        <p:cNvPr id="1" name=""/>
        <p:cNvGrpSpPr/>
        <p:nvPr/>
      </p:nvGrpSpPr>
      <p:grpSpPr/>
      <p:sp>
        <p:nvSpPr>
          <p:cNvPr id="2" name="Oval 1"/>
          <p:cNvSpPr/>
          <p:nvPr/>
        </p:nvSpPr>
        <p:spPr>
          <a:xfrm>
            <a:off x="2743200" y="-1828800"/>
            <a:ext cx="3657600" cy="4572000"/>
          </a:xfrm>
          <a:prstGeom prst="ellipse">
            <a:avLst/>
          </a:prstGeom>
          <a:solidFill>
            <a:srgbClr val="7C3A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5486400" y="1828800"/>
            <a:ext cx="4572000" cy="4572000"/>
          </a:xfrm>
          <a:prstGeom prst="ellipse">
            <a:avLst/>
          </a:prstGeom>
          <a:solidFill>
            <a:srgbClr val="BE18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502920"/>
            <a:ext cx="6400800" cy="320040"/>
          </a:xfrm>
          <a:prstGeom prst="rect">
            <a:avLst/>
          </a:prstGeom>
          <a:noFill/>
        </p:spPr>
        <p:txBody>
          <a:bodyPr wrap="square" lIns="0" rIns="0" tIns="0" bIns="0">
            <a:spAutoFit/>
          </a:bodyPr>
          <a:lstStyle/>
          <a:p>
            <a:pPr>
              <a:lnSpc>
                <a:spcPct val="120000"/>
              </a:lnSpc>
            </a:pPr>
            <a:r>
              <a:rPr sz="1100" b="1" i="0" spc="500">
                <a:solidFill>
                  <a:srgbClr val="FDE68A"/>
                </a:solidFill>
                <a:latin typeface="Calibri"/>
              </a:rPr>
              <a:t>⚖️  THE BIG ACCUSATION</a:t>
            </a:r>
          </a:p>
        </p:txBody>
      </p:sp>
      <p:sp>
        <p:nvSpPr>
          <p:cNvPr id="5" name="TextBox 4"/>
          <p:cNvSpPr txBox="1"/>
          <p:nvPr/>
        </p:nvSpPr>
        <p:spPr>
          <a:xfrm>
            <a:off x="457200" y="1097280"/>
            <a:ext cx="8229600" cy="1005840"/>
          </a:xfrm>
          <a:prstGeom prst="rect">
            <a:avLst/>
          </a:prstGeom>
          <a:noFill/>
        </p:spPr>
        <p:txBody>
          <a:bodyPr wrap="square" lIns="0" rIns="0" tIns="0" bIns="0">
            <a:spAutoFit/>
          </a:bodyPr>
          <a:lstStyle/>
          <a:p>
            <a:pPr>
              <a:lnSpc>
                <a:spcPct val="120000"/>
              </a:lnSpc>
            </a:pPr>
            <a:r>
              <a:rPr sz="3000" b="0" i="1">
                <a:solidFill>
                  <a:srgbClr val="FFFFFF"/>
                </a:solidFill>
                <a:latin typeface="Calibri"/>
              </a:rPr>
              <a:t>Be honest with yourself:</a:t>
            </a:r>
          </a:p>
        </p:txBody>
      </p:sp>
      <p:sp>
        <p:nvSpPr>
          <p:cNvPr id="6" name="TextBox 5"/>
          <p:cNvSpPr txBox="1"/>
          <p:nvPr/>
        </p:nvSpPr>
        <p:spPr>
          <a:xfrm>
            <a:off x="457200" y="1920240"/>
            <a:ext cx="8229600" cy="1005840"/>
          </a:xfrm>
          <a:prstGeom prst="rect">
            <a:avLst/>
          </a:prstGeom>
          <a:noFill/>
        </p:spPr>
        <p:txBody>
          <a:bodyPr wrap="square" lIns="0" rIns="0" tIns="0" bIns="0">
            <a:spAutoFit/>
          </a:bodyPr>
          <a:lstStyle/>
          <a:p>
            <a:pPr>
              <a:lnSpc>
                <a:spcPct val="120000"/>
              </a:lnSpc>
            </a:pPr>
            <a:r>
              <a:rPr sz="4200" b="1" i="0">
                <a:solidFill>
                  <a:srgbClr val="FDE68A"/>
                </a:solidFill>
                <a:latin typeface="Calibri"/>
              </a:rPr>
              <a:t>are YOU the coworker</a:t>
            </a:r>
          </a:p>
        </p:txBody>
      </p:sp>
      <p:sp>
        <p:nvSpPr>
          <p:cNvPr id="7" name="TextBox 6"/>
          <p:cNvSpPr txBox="1"/>
          <p:nvPr/>
        </p:nvSpPr>
        <p:spPr>
          <a:xfrm>
            <a:off x="457200" y="2743200"/>
            <a:ext cx="8229600" cy="914400"/>
          </a:xfrm>
          <a:prstGeom prst="rect">
            <a:avLst/>
          </a:prstGeom>
          <a:noFill/>
        </p:spPr>
        <p:txBody>
          <a:bodyPr wrap="square" lIns="0" rIns="0" tIns="0" bIns="0">
            <a:spAutoFit/>
          </a:bodyPr>
          <a:lstStyle/>
          <a:p>
            <a:pPr>
              <a:lnSpc>
                <a:spcPct val="120000"/>
              </a:lnSpc>
            </a:pPr>
            <a:r>
              <a:rPr sz="3600" b="0" i="1">
                <a:solidFill>
                  <a:srgbClr val="FFFFFF"/>
                </a:solidFill>
                <a:latin typeface="Calibri"/>
              </a:rPr>
              <a:t>everyone secretly complains about?</a:t>
            </a:r>
          </a:p>
        </p:txBody>
      </p:sp>
      <p:sp>
        <p:nvSpPr>
          <p:cNvPr id="8" name="Rectangle 7"/>
          <p:cNvSpPr/>
          <p:nvPr/>
        </p:nvSpPr>
        <p:spPr>
          <a:xfrm>
            <a:off x="457200" y="4069080"/>
            <a:ext cx="457200" cy="45720"/>
          </a:xfrm>
          <a:prstGeom prst="rect">
            <a:avLst/>
          </a:prstGeom>
          <a:solidFill>
            <a:srgbClr val="FDE68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4206240"/>
            <a:ext cx="8229600" cy="365760"/>
          </a:xfrm>
          <a:prstGeom prst="rect">
            <a:avLst/>
          </a:prstGeom>
          <a:noFill/>
        </p:spPr>
        <p:txBody>
          <a:bodyPr wrap="square" lIns="0" rIns="0" tIns="0" bIns="0">
            <a:spAutoFit/>
          </a:bodyPr>
          <a:lstStyle/>
          <a:p>
            <a:pPr>
              <a:lnSpc>
                <a:spcPct val="120000"/>
              </a:lnSpc>
            </a:pPr>
            <a:r>
              <a:rPr sz="1300" b="0" i="1">
                <a:solidFill>
                  <a:srgbClr val="FFFFFF"/>
                </a:solidFill>
                <a:latin typeface="Calibri"/>
              </a:rPr>
              <a:t>Trios · No deflection · 5 minutes · Bring evidence</a:t>
            </a:r>
          </a:p>
        </p:txBody>
      </p:sp>
      <p:sp>
        <p:nvSpPr>
          <p:cNvPr id="10" name="TextBox 9"/>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FFFFFF"/>
                </a:solidFill>
                <a:latin typeface="Calibri"/>
              </a:rPr>
              <a:t>ESL ATELIER</a:t>
            </a:r>
          </a:p>
        </p:txBody>
      </p:sp>
      <p:sp>
        <p:nvSpPr>
          <p:cNvPr id="11" name="TextBox 10"/>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FFFFFF"/>
                </a:solidFill>
                <a:latin typeface="Calibri"/>
              </a:rPr>
              <a:t>4 / 16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Suspect language.</a:t>
            </a:r>
          </a:p>
        </p:txBody>
      </p:sp>
      <p:sp>
        <p:nvSpPr>
          <p:cNvPr id="6" name="TextBox 5"/>
          <p:cNvSpPr txBox="1"/>
          <p:nvPr/>
        </p:nvSpPr>
        <p:spPr>
          <a:xfrm>
            <a:off x="457200" y="1554480"/>
            <a:ext cx="8229600" cy="320040"/>
          </a:xfrm>
          <a:prstGeom prst="rect">
            <a:avLst/>
          </a:prstGeom>
          <a:noFill/>
        </p:spPr>
        <p:txBody>
          <a:bodyPr wrap="square" lIns="0" rIns="0" tIns="0" bIns="0">
            <a:spAutoFit/>
          </a:bodyPr>
          <a:lstStyle/>
          <a:p>
            <a:pPr>
              <a:lnSpc>
                <a:spcPct val="120000"/>
              </a:lnSpc>
            </a:pPr>
            <a:r>
              <a:rPr sz="1200" b="0" i="1">
                <a:solidFill>
                  <a:srgbClr val="94A3B8"/>
                </a:solidFill>
                <a:latin typeface="Calibri"/>
              </a:rPr>
              <a:t>Eight specimens. Each one is a personality type you've absolutely encountered.</a:t>
            </a:r>
          </a:p>
        </p:txBody>
      </p:sp>
      <p:sp>
        <p:nvSpPr>
          <p:cNvPr id="7" name="Rounded Rectangle 6"/>
          <p:cNvSpPr/>
          <p:nvPr/>
        </p:nvSpPr>
        <p:spPr>
          <a:xfrm>
            <a:off x="457200" y="2011680"/>
            <a:ext cx="4023360" cy="548640"/>
          </a:xfrm>
          <a:prstGeom prst="roundRect">
            <a:avLst>
              <a:gd name="adj" fmla="val 4000"/>
            </a:avLst>
          </a:prstGeom>
          <a:solidFill>
            <a:srgbClr val="FFFFFF"/>
          </a:solidFill>
          <a:ln w="12700">
            <a:solidFill>
              <a:srgbClr val="1E1B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2011680"/>
            <a:ext cx="365760" cy="548640"/>
          </a:xfrm>
          <a:prstGeom prst="rect">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2011680"/>
            <a:ext cx="365760" cy="548640"/>
          </a:xfrm>
          <a:prstGeom prst="rect">
            <a:avLst/>
          </a:prstGeom>
          <a:noFill/>
        </p:spPr>
        <p:txBody>
          <a:bodyPr wrap="square" lIns="0" rIns="0" tIns="0" bIns="0" anchor="ctr">
            <a:spAutoFit/>
          </a:bodyPr>
          <a:lstStyle/>
          <a:p>
            <a:pPr algn="ctr">
              <a:lnSpc>
                <a:spcPct val="120000"/>
              </a:lnSpc>
            </a:pPr>
            <a:r>
              <a:rPr sz="1400" b="0" i="0">
                <a:solidFill>
                  <a:srgbClr val="FFFFFF"/>
                </a:solidFill>
                <a:latin typeface="Calibri"/>
              </a:rPr>
              <a:t>👤</a:t>
            </a:r>
          </a:p>
        </p:txBody>
      </p:sp>
      <p:sp>
        <p:nvSpPr>
          <p:cNvPr id="10" name="TextBox 9"/>
          <p:cNvSpPr txBox="1"/>
          <p:nvPr/>
        </p:nvSpPr>
        <p:spPr>
          <a:xfrm>
            <a:off x="914400" y="2057400"/>
            <a:ext cx="3520440" cy="256032"/>
          </a:xfrm>
          <a:prstGeom prst="rect">
            <a:avLst/>
          </a:prstGeom>
          <a:noFill/>
        </p:spPr>
        <p:txBody>
          <a:bodyPr wrap="square" lIns="0" rIns="0" tIns="0" bIns="0">
            <a:spAutoFit/>
          </a:bodyPr>
          <a:lstStyle/>
          <a:p>
            <a:pPr>
              <a:lnSpc>
                <a:spcPct val="120000"/>
              </a:lnSpc>
            </a:pPr>
            <a:r>
              <a:rPr sz="1200" b="1" i="0">
                <a:solidFill>
                  <a:srgbClr val="7C3AED"/>
                </a:solidFill>
                <a:latin typeface="Calibri"/>
              </a:rPr>
              <a:t>a credit-stealer</a:t>
            </a:r>
          </a:p>
        </p:txBody>
      </p:sp>
      <p:sp>
        <p:nvSpPr>
          <p:cNvPr id="11" name="TextBox 10"/>
          <p:cNvSpPr txBox="1"/>
          <p:nvPr/>
        </p:nvSpPr>
        <p:spPr>
          <a:xfrm>
            <a:off x="914400" y="2304288"/>
            <a:ext cx="3520440" cy="256032"/>
          </a:xfrm>
          <a:prstGeom prst="rect">
            <a:avLst/>
          </a:prstGeom>
          <a:noFill/>
        </p:spPr>
        <p:txBody>
          <a:bodyPr wrap="square" lIns="0" rIns="0" tIns="0" bIns="0">
            <a:spAutoFit/>
          </a:bodyPr>
          <a:lstStyle/>
          <a:p>
            <a:pPr>
              <a:lnSpc>
                <a:spcPct val="120000"/>
              </a:lnSpc>
            </a:pPr>
            <a:r>
              <a:rPr sz="1000" b="0" i="0">
                <a:solidFill>
                  <a:srgbClr val="475569"/>
                </a:solidFill>
                <a:latin typeface="Calibri"/>
              </a:rPr>
              <a:t>someone who takes credit for OTHER people's work</a:t>
            </a:r>
          </a:p>
        </p:txBody>
      </p:sp>
      <p:sp>
        <p:nvSpPr>
          <p:cNvPr id="12" name="Rounded Rectangle 11"/>
          <p:cNvSpPr/>
          <p:nvPr/>
        </p:nvSpPr>
        <p:spPr>
          <a:xfrm>
            <a:off x="4663440" y="2011680"/>
            <a:ext cx="4023360" cy="548640"/>
          </a:xfrm>
          <a:prstGeom prst="roundRect">
            <a:avLst>
              <a:gd name="adj" fmla="val 4000"/>
            </a:avLst>
          </a:prstGeom>
          <a:solidFill>
            <a:srgbClr val="FFFFFF"/>
          </a:solidFill>
          <a:ln w="12700">
            <a:solidFill>
              <a:srgbClr val="1E1B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663440" y="2011680"/>
            <a:ext cx="365760" cy="548640"/>
          </a:xfrm>
          <a:prstGeom prst="rect">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663440" y="2011680"/>
            <a:ext cx="365760" cy="548640"/>
          </a:xfrm>
          <a:prstGeom prst="rect">
            <a:avLst/>
          </a:prstGeom>
          <a:noFill/>
        </p:spPr>
        <p:txBody>
          <a:bodyPr wrap="square" lIns="0" rIns="0" tIns="0" bIns="0" anchor="ctr">
            <a:spAutoFit/>
          </a:bodyPr>
          <a:lstStyle/>
          <a:p>
            <a:pPr algn="ctr">
              <a:lnSpc>
                <a:spcPct val="120000"/>
              </a:lnSpc>
            </a:pPr>
            <a:r>
              <a:rPr sz="1400" b="0" i="0">
                <a:solidFill>
                  <a:srgbClr val="FFFFFF"/>
                </a:solidFill>
                <a:latin typeface="Calibri"/>
              </a:rPr>
              <a:t>👤</a:t>
            </a:r>
          </a:p>
        </p:txBody>
      </p:sp>
      <p:sp>
        <p:nvSpPr>
          <p:cNvPr id="15" name="TextBox 14"/>
          <p:cNvSpPr txBox="1"/>
          <p:nvPr/>
        </p:nvSpPr>
        <p:spPr>
          <a:xfrm>
            <a:off x="5120640" y="2057400"/>
            <a:ext cx="3520440" cy="256032"/>
          </a:xfrm>
          <a:prstGeom prst="rect">
            <a:avLst/>
          </a:prstGeom>
          <a:noFill/>
        </p:spPr>
        <p:txBody>
          <a:bodyPr wrap="square" lIns="0" rIns="0" tIns="0" bIns="0">
            <a:spAutoFit/>
          </a:bodyPr>
          <a:lstStyle/>
          <a:p>
            <a:pPr>
              <a:lnSpc>
                <a:spcPct val="120000"/>
              </a:lnSpc>
            </a:pPr>
            <a:r>
              <a:rPr sz="1200" b="1" i="0">
                <a:solidFill>
                  <a:srgbClr val="7C3AED"/>
                </a:solidFill>
                <a:latin typeface="Calibri"/>
              </a:rPr>
              <a:t>a passive-aggressive</a:t>
            </a:r>
          </a:p>
        </p:txBody>
      </p:sp>
      <p:sp>
        <p:nvSpPr>
          <p:cNvPr id="16" name="TextBox 15"/>
          <p:cNvSpPr txBox="1"/>
          <p:nvPr/>
        </p:nvSpPr>
        <p:spPr>
          <a:xfrm>
            <a:off x="5120640" y="2304288"/>
            <a:ext cx="3520440" cy="256032"/>
          </a:xfrm>
          <a:prstGeom prst="rect">
            <a:avLst/>
          </a:prstGeom>
          <a:noFill/>
        </p:spPr>
        <p:txBody>
          <a:bodyPr wrap="square" lIns="0" rIns="0" tIns="0" bIns="0">
            <a:spAutoFit/>
          </a:bodyPr>
          <a:lstStyle/>
          <a:p>
            <a:pPr>
              <a:lnSpc>
                <a:spcPct val="120000"/>
              </a:lnSpc>
            </a:pPr>
            <a:r>
              <a:rPr sz="1000" b="0" i="0">
                <a:solidFill>
                  <a:srgbClr val="475569"/>
                </a:solidFill>
                <a:latin typeface="Calibri"/>
              </a:rPr>
              <a:t>someone hostile through silence, sighs, and pointed CCs</a:t>
            </a:r>
          </a:p>
        </p:txBody>
      </p:sp>
      <p:sp>
        <p:nvSpPr>
          <p:cNvPr id="17" name="Rounded Rectangle 16"/>
          <p:cNvSpPr/>
          <p:nvPr/>
        </p:nvSpPr>
        <p:spPr>
          <a:xfrm>
            <a:off x="457200" y="2651760"/>
            <a:ext cx="4023360" cy="548640"/>
          </a:xfrm>
          <a:prstGeom prst="roundRect">
            <a:avLst>
              <a:gd name="adj" fmla="val 4000"/>
            </a:avLst>
          </a:prstGeom>
          <a:solidFill>
            <a:srgbClr val="FFFFFF"/>
          </a:solidFill>
          <a:ln w="12700">
            <a:solidFill>
              <a:srgbClr val="1E1B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457200" y="2651760"/>
            <a:ext cx="365760" cy="548640"/>
          </a:xfrm>
          <a:prstGeom prst="rect">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2651760"/>
            <a:ext cx="365760" cy="548640"/>
          </a:xfrm>
          <a:prstGeom prst="rect">
            <a:avLst/>
          </a:prstGeom>
          <a:noFill/>
        </p:spPr>
        <p:txBody>
          <a:bodyPr wrap="square" lIns="0" rIns="0" tIns="0" bIns="0" anchor="ctr">
            <a:spAutoFit/>
          </a:bodyPr>
          <a:lstStyle/>
          <a:p>
            <a:pPr algn="ctr">
              <a:lnSpc>
                <a:spcPct val="120000"/>
              </a:lnSpc>
            </a:pPr>
            <a:r>
              <a:rPr sz="1400" b="0" i="0">
                <a:solidFill>
                  <a:srgbClr val="FFFFFF"/>
                </a:solidFill>
                <a:latin typeface="Calibri"/>
              </a:rPr>
              <a:t>👤</a:t>
            </a:r>
          </a:p>
        </p:txBody>
      </p:sp>
      <p:sp>
        <p:nvSpPr>
          <p:cNvPr id="20" name="TextBox 19"/>
          <p:cNvSpPr txBox="1"/>
          <p:nvPr/>
        </p:nvSpPr>
        <p:spPr>
          <a:xfrm>
            <a:off x="914400" y="2697480"/>
            <a:ext cx="3520440" cy="256032"/>
          </a:xfrm>
          <a:prstGeom prst="rect">
            <a:avLst/>
          </a:prstGeom>
          <a:noFill/>
        </p:spPr>
        <p:txBody>
          <a:bodyPr wrap="square" lIns="0" rIns="0" tIns="0" bIns="0">
            <a:spAutoFit/>
          </a:bodyPr>
          <a:lstStyle/>
          <a:p>
            <a:pPr>
              <a:lnSpc>
                <a:spcPct val="120000"/>
              </a:lnSpc>
            </a:pPr>
            <a:r>
              <a:rPr sz="1200" b="1" i="0">
                <a:solidFill>
                  <a:srgbClr val="7C3AED"/>
                </a:solidFill>
                <a:latin typeface="Calibri"/>
              </a:rPr>
              <a:t>a micromanager</a:t>
            </a:r>
          </a:p>
        </p:txBody>
      </p:sp>
      <p:sp>
        <p:nvSpPr>
          <p:cNvPr id="21" name="TextBox 20"/>
          <p:cNvSpPr txBox="1"/>
          <p:nvPr/>
        </p:nvSpPr>
        <p:spPr>
          <a:xfrm>
            <a:off x="914400" y="2944368"/>
            <a:ext cx="3520440" cy="256032"/>
          </a:xfrm>
          <a:prstGeom prst="rect">
            <a:avLst/>
          </a:prstGeom>
          <a:noFill/>
        </p:spPr>
        <p:txBody>
          <a:bodyPr wrap="square" lIns="0" rIns="0" tIns="0" bIns="0">
            <a:spAutoFit/>
          </a:bodyPr>
          <a:lstStyle/>
          <a:p>
            <a:pPr>
              <a:lnSpc>
                <a:spcPct val="120000"/>
              </a:lnSpc>
            </a:pPr>
            <a:r>
              <a:rPr sz="1000" b="0" i="0">
                <a:solidFill>
                  <a:srgbClr val="475569"/>
                </a:solidFill>
                <a:latin typeface="Calibri"/>
              </a:rPr>
              <a:t>someone who controls every tiny detail of others' work</a:t>
            </a:r>
          </a:p>
        </p:txBody>
      </p:sp>
      <p:sp>
        <p:nvSpPr>
          <p:cNvPr id="22" name="Rounded Rectangle 21"/>
          <p:cNvSpPr/>
          <p:nvPr/>
        </p:nvSpPr>
        <p:spPr>
          <a:xfrm>
            <a:off x="4663440" y="2651760"/>
            <a:ext cx="4023360" cy="548640"/>
          </a:xfrm>
          <a:prstGeom prst="roundRect">
            <a:avLst>
              <a:gd name="adj" fmla="val 4000"/>
            </a:avLst>
          </a:prstGeom>
          <a:solidFill>
            <a:srgbClr val="FFFFFF"/>
          </a:solidFill>
          <a:ln w="12700">
            <a:solidFill>
              <a:srgbClr val="1E1B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4663440" y="2651760"/>
            <a:ext cx="365760" cy="548640"/>
          </a:xfrm>
          <a:prstGeom prst="rect">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663440" y="2651760"/>
            <a:ext cx="365760" cy="548640"/>
          </a:xfrm>
          <a:prstGeom prst="rect">
            <a:avLst/>
          </a:prstGeom>
          <a:noFill/>
        </p:spPr>
        <p:txBody>
          <a:bodyPr wrap="square" lIns="0" rIns="0" tIns="0" bIns="0" anchor="ctr">
            <a:spAutoFit/>
          </a:bodyPr>
          <a:lstStyle/>
          <a:p>
            <a:pPr algn="ctr">
              <a:lnSpc>
                <a:spcPct val="120000"/>
              </a:lnSpc>
            </a:pPr>
            <a:r>
              <a:rPr sz="1400" b="0" i="0">
                <a:solidFill>
                  <a:srgbClr val="FFFFFF"/>
                </a:solidFill>
                <a:latin typeface="Calibri"/>
              </a:rPr>
              <a:t>👤</a:t>
            </a:r>
          </a:p>
        </p:txBody>
      </p:sp>
      <p:sp>
        <p:nvSpPr>
          <p:cNvPr id="25" name="TextBox 24"/>
          <p:cNvSpPr txBox="1"/>
          <p:nvPr/>
        </p:nvSpPr>
        <p:spPr>
          <a:xfrm>
            <a:off x="5120640" y="2697480"/>
            <a:ext cx="3520440" cy="256032"/>
          </a:xfrm>
          <a:prstGeom prst="rect">
            <a:avLst/>
          </a:prstGeom>
          <a:noFill/>
        </p:spPr>
        <p:txBody>
          <a:bodyPr wrap="square" lIns="0" rIns="0" tIns="0" bIns="0">
            <a:spAutoFit/>
          </a:bodyPr>
          <a:lstStyle/>
          <a:p>
            <a:pPr>
              <a:lnSpc>
                <a:spcPct val="120000"/>
              </a:lnSpc>
            </a:pPr>
            <a:r>
              <a:rPr sz="1200" b="1" i="0">
                <a:solidFill>
                  <a:srgbClr val="7C3AED"/>
                </a:solidFill>
                <a:latin typeface="Calibri"/>
              </a:rPr>
              <a:t>an over-promiser</a:t>
            </a:r>
          </a:p>
        </p:txBody>
      </p:sp>
      <p:sp>
        <p:nvSpPr>
          <p:cNvPr id="26" name="TextBox 25"/>
          <p:cNvSpPr txBox="1"/>
          <p:nvPr/>
        </p:nvSpPr>
        <p:spPr>
          <a:xfrm>
            <a:off x="5120640" y="2944368"/>
            <a:ext cx="3520440" cy="256032"/>
          </a:xfrm>
          <a:prstGeom prst="rect">
            <a:avLst/>
          </a:prstGeom>
          <a:noFill/>
        </p:spPr>
        <p:txBody>
          <a:bodyPr wrap="square" lIns="0" rIns="0" tIns="0" bIns="0">
            <a:spAutoFit/>
          </a:bodyPr>
          <a:lstStyle/>
          <a:p>
            <a:pPr>
              <a:lnSpc>
                <a:spcPct val="120000"/>
              </a:lnSpc>
            </a:pPr>
            <a:r>
              <a:rPr sz="1000" b="0" i="0">
                <a:solidFill>
                  <a:srgbClr val="475569"/>
                </a:solidFill>
                <a:latin typeface="Calibri"/>
              </a:rPr>
              <a:t>someone who commits to far more than they can deliver</a:t>
            </a:r>
          </a:p>
        </p:txBody>
      </p:sp>
      <p:sp>
        <p:nvSpPr>
          <p:cNvPr id="27" name="Rounded Rectangle 26"/>
          <p:cNvSpPr/>
          <p:nvPr/>
        </p:nvSpPr>
        <p:spPr>
          <a:xfrm>
            <a:off x="457200" y="3291840"/>
            <a:ext cx="4023360" cy="548640"/>
          </a:xfrm>
          <a:prstGeom prst="roundRect">
            <a:avLst>
              <a:gd name="adj" fmla="val 4000"/>
            </a:avLst>
          </a:prstGeom>
          <a:solidFill>
            <a:srgbClr val="FFFFFF"/>
          </a:solidFill>
          <a:ln w="12700">
            <a:solidFill>
              <a:srgbClr val="1E1B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457200" y="3291840"/>
            <a:ext cx="365760" cy="548640"/>
          </a:xfrm>
          <a:prstGeom prst="rect">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457200" y="3291840"/>
            <a:ext cx="365760" cy="548640"/>
          </a:xfrm>
          <a:prstGeom prst="rect">
            <a:avLst/>
          </a:prstGeom>
          <a:noFill/>
        </p:spPr>
        <p:txBody>
          <a:bodyPr wrap="square" lIns="0" rIns="0" tIns="0" bIns="0" anchor="ctr">
            <a:spAutoFit/>
          </a:bodyPr>
          <a:lstStyle/>
          <a:p>
            <a:pPr algn="ctr">
              <a:lnSpc>
                <a:spcPct val="120000"/>
              </a:lnSpc>
            </a:pPr>
            <a:r>
              <a:rPr sz="1400" b="0" i="0">
                <a:solidFill>
                  <a:srgbClr val="FFFFFF"/>
                </a:solidFill>
                <a:latin typeface="Calibri"/>
              </a:rPr>
              <a:t>👤</a:t>
            </a:r>
          </a:p>
        </p:txBody>
      </p:sp>
      <p:sp>
        <p:nvSpPr>
          <p:cNvPr id="30" name="TextBox 29"/>
          <p:cNvSpPr txBox="1"/>
          <p:nvPr/>
        </p:nvSpPr>
        <p:spPr>
          <a:xfrm>
            <a:off x="914400" y="3337560"/>
            <a:ext cx="3520440" cy="256032"/>
          </a:xfrm>
          <a:prstGeom prst="rect">
            <a:avLst/>
          </a:prstGeom>
          <a:noFill/>
        </p:spPr>
        <p:txBody>
          <a:bodyPr wrap="square" lIns="0" rIns="0" tIns="0" bIns="0">
            <a:spAutoFit/>
          </a:bodyPr>
          <a:lstStyle/>
          <a:p>
            <a:pPr>
              <a:lnSpc>
                <a:spcPct val="120000"/>
              </a:lnSpc>
            </a:pPr>
            <a:r>
              <a:rPr sz="1200" b="1" i="0">
                <a:solidFill>
                  <a:srgbClr val="7C3AED"/>
                </a:solidFill>
                <a:latin typeface="Calibri"/>
              </a:rPr>
              <a:t>a chronic interrupter</a:t>
            </a:r>
          </a:p>
        </p:txBody>
      </p:sp>
      <p:sp>
        <p:nvSpPr>
          <p:cNvPr id="31" name="TextBox 30"/>
          <p:cNvSpPr txBox="1"/>
          <p:nvPr/>
        </p:nvSpPr>
        <p:spPr>
          <a:xfrm>
            <a:off x="914400" y="3584448"/>
            <a:ext cx="3520440" cy="256032"/>
          </a:xfrm>
          <a:prstGeom prst="rect">
            <a:avLst/>
          </a:prstGeom>
          <a:noFill/>
        </p:spPr>
        <p:txBody>
          <a:bodyPr wrap="square" lIns="0" rIns="0" tIns="0" bIns="0">
            <a:spAutoFit/>
          </a:bodyPr>
          <a:lstStyle/>
          <a:p>
            <a:pPr>
              <a:lnSpc>
                <a:spcPct val="120000"/>
              </a:lnSpc>
            </a:pPr>
            <a:r>
              <a:rPr sz="1000" b="0" i="0">
                <a:solidFill>
                  <a:srgbClr val="475569"/>
                </a:solidFill>
                <a:latin typeface="Calibri"/>
              </a:rPr>
              <a:t>someone who never lets you finish a sentence</a:t>
            </a:r>
          </a:p>
        </p:txBody>
      </p:sp>
      <p:sp>
        <p:nvSpPr>
          <p:cNvPr id="32" name="Rounded Rectangle 31"/>
          <p:cNvSpPr/>
          <p:nvPr/>
        </p:nvSpPr>
        <p:spPr>
          <a:xfrm>
            <a:off x="4663440" y="3291840"/>
            <a:ext cx="4023360" cy="548640"/>
          </a:xfrm>
          <a:prstGeom prst="roundRect">
            <a:avLst>
              <a:gd name="adj" fmla="val 4000"/>
            </a:avLst>
          </a:prstGeom>
          <a:solidFill>
            <a:srgbClr val="FFFFFF"/>
          </a:solidFill>
          <a:ln w="12700">
            <a:solidFill>
              <a:srgbClr val="1E1B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4663440" y="3291840"/>
            <a:ext cx="365760" cy="548640"/>
          </a:xfrm>
          <a:prstGeom prst="rect">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663440" y="3291840"/>
            <a:ext cx="365760" cy="548640"/>
          </a:xfrm>
          <a:prstGeom prst="rect">
            <a:avLst/>
          </a:prstGeom>
          <a:noFill/>
        </p:spPr>
        <p:txBody>
          <a:bodyPr wrap="square" lIns="0" rIns="0" tIns="0" bIns="0" anchor="ctr">
            <a:spAutoFit/>
          </a:bodyPr>
          <a:lstStyle/>
          <a:p>
            <a:pPr algn="ctr">
              <a:lnSpc>
                <a:spcPct val="120000"/>
              </a:lnSpc>
            </a:pPr>
            <a:r>
              <a:rPr sz="1400" b="0" i="0">
                <a:solidFill>
                  <a:srgbClr val="FFFFFF"/>
                </a:solidFill>
                <a:latin typeface="Calibri"/>
              </a:rPr>
              <a:t>👤</a:t>
            </a:r>
          </a:p>
        </p:txBody>
      </p:sp>
      <p:sp>
        <p:nvSpPr>
          <p:cNvPr id="35" name="TextBox 34"/>
          <p:cNvSpPr txBox="1"/>
          <p:nvPr/>
        </p:nvSpPr>
        <p:spPr>
          <a:xfrm>
            <a:off x="5120640" y="3337560"/>
            <a:ext cx="3520440" cy="256032"/>
          </a:xfrm>
          <a:prstGeom prst="rect">
            <a:avLst/>
          </a:prstGeom>
          <a:noFill/>
        </p:spPr>
        <p:txBody>
          <a:bodyPr wrap="square" lIns="0" rIns="0" tIns="0" bIns="0">
            <a:spAutoFit/>
          </a:bodyPr>
          <a:lstStyle/>
          <a:p>
            <a:pPr>
              <a:lnSpc>
                <a:spcPct val="120000"/>
              </a:lnSpc>
            </a:pPr>
            <a:r>
              <a:rPr sz="1200" b="1" i="0">
                <a:solidFill>
                  <a:srgbClr val="7C3AED"/>
                </a:solidFill>
                <a:latin typeface="Calibri"/>
              </a:rPr>
              <a:t>a meeting hijacker</a:t>
            </a:r>
          </a:p>
        </p:txBody>
      </p:sp>
      <p:sp>
        <p:nvSpPr>
          <p:cNvPr id="36" name="TextBox 35"/>
          <p:cNvSpPr txBox="1"/>
          <p:nvPr/>
        </p:nvSpPr>
        <p:spPr>
          <a:xfrm>
            <a:off x="5120640" y="3584448"/>
            <a:ext cx="3520440" cy="256032"/>
          </a:xfrm>
          <a:prstGeom prst="rect">
            <a:avLst/>
          </a:prstGeom>
          <a:noFill/>
        </p:spPr>
        <p:txBody>
          <a:bodyPr wrap="square" lIns="0" rIns="0" tIns="0" bIns="0">
            <a:spAutoFit/>
          </a:bodyPr>
          <a:lstStyle/>
          <a:p>
            <a:pPr>
              <a:lnSpc>
                <a:spcPct val="120000"/>
              </a:lnSpc>
            </a:pPr>
            <a:r>
              <a:rPr sz="1000" b="0" i="0">
                <a:solidFill>
                  <a:srgbClr val="475569"/>
                </a:solidFill>
                <a:latin typeface="Calibri"/>
              </a:rPr>
              <a:t>someone who derails every agenda to their own topic</a:t>
            </a:r>
          </a:p>
        </p:txBody>
      </p:sp>
      <p:sp>
        <p:nvSpPr>
          <p:cNvPr id="37" name="Rounded Rectangle 36"/>
          <p:cNvSpPr/>
          <p:nvPr/>
        </p:nvSpPr>
        <p:spPr>
          <a:xfrm>
            <a:off x="457200" y="3931920"/>
            <a:ext cx="4023360" cy="548640"/>
          </a:xfrm>
          <a:prstGeom prst="roundRect">
            <a:avLst>
              <a:gd name="adj" fmla="val 4000"/>
            </a:avLst>
          </a:prstGeom>
          <a:solidFill>
            <a:srgbClr val="FFFFFF"/>
          </a:solidFill>
          <a:ln w="12700">
            <a:solidFill>
              <a:srgbClr val="1E1B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Rectangle 37"/>
          <p:cNvSpPr/>
          <p:nvPr/>
        </p:nvSpPr>
        <p:spPr>
          <a:xfrm>
            <a:off x="457200" y="3931920"/>
            <a:ext cx="365760" cy="548640"/>
          </a:xfrm>
          <a:prstGeom prst="rect">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457200" y="3931920"/>
            <a:ext cx="365760" cy="548640"/>
          </a:xfrm>
          <a:prstGeom prst="rect">
            <a:avLst/>
          </a:prstGeom>
          <a:noFill/>
        </p:spPr>
        <p:txBody>
          <a:bodyPr wrap="square" lIns="0" rIns="0" tIns="0" bIns="0" anchor="ctr">
            <a:spAutoFit/>
          </a:bodyPr>
          <a:lstStyle/>
          <a:p>
            <a:pPr algn="ctr">
              <a:lnSpc>
                <a:spcPct val="120000"/>
              </a:lnSpc>
            </a:pPr>
            <a:r>
              <a:rPr sz="1400" b="0" i="0">
                <a:solidFill>
                  <a:srgbClr val="FFFFFF"/>
                </a:solidFill>
                <a:latin typeface="Calibri"/>
              </a:rPr>
              <a:t>👤</a:t>
            </a:r>
          </a:p>
        </p:txBody>
      </p:sp>
      <p:sp>
        <p:nvSpPr>
          <p:cNvPr id="40" name="TextBox 39"/>
          <p:cNvSpPr txBox="1"/>
          <p:nvPr/>
        </p:nvSpPr>
        <p:spPr>
          <a:xfrm>
            <a:off x="914400" y="3977639"/>
            <a:ext cx="3520440" cy="256032"/>
          </a:xfrm>
          <a:prstGeom prst="rect">
            <a:avLst/>
          </a:prstGeom>
          <a:noFill/>
        </p:spPr>
        <p:txBody>
          <a:bodyPr wrap="square" lIns="0" rIns="0" tIns="0" bIns="0">
            <a:spAutoFit/>
          </a:bodyPr>
          <a:lstStyle/>
          <a:p>
            <a:pPr>
              <a:lnSpc>
                <a:spcPct val="120000"/>
              </a:lnSpc>
            </a:pPr>
            <a:r>
              <a:rPr sz="1200" b="1" i="0">
                <a:solidFill>
                  <a:srgbClr val="7C3AED"/>
                </a:solidFill>
                <a:latin typeface="Calibri"/>
              </a:rPr>
              <a:t>a fence-sitter</a:t>
            </a:r>
          </a:p>
        </p:txBody>
      </p:sp>
      <p:sp>
        <p:nvSpPr>
          <p:cNvPr id="41" name="TextBox 40"/>
          <p:cNvSpPr txBox="1"/>
          <p:nvPr/>
        </p:nvSpPr>
        <p:spPr>
          <a:xfrm>
            <a:off x="914400" y="4224528"/>
            <a:ext cx="3520440" cy="256032"/>
          </a:xfrm>
          <a:prstGeom prst="rect">
            <a:avLst/>
          </a:prstGeom>
          <a:noFill/>
        </p:spPr>
        <p:txBody>
          <a:bodyPr wrap="square" lIns="0" rIns="0" tIns="0" bIns="0">
            <a:spAutoFit/>
          </a:bodyPr>
          <a:lstStyle/>
          <a:p>
            <a:pPr>
              <a:lnSpc>
                <a:spcPct val="120000"/>
              </a:lnSpc>
            </a:pPr>
            <a:r>
              <a:rPr sz="1000" b="0" i="0">
                <a:solidFill>
                  <a:srgbClr val="475569"/>
                </a:solidFill>
                <a:latin typeface="Calibri"/>
              </a:rPr>
              <a:t>someone who avoids taking ANY position to stay safe</a:t>
            </a:r>
          </a:p>
        </p:txBody>
      </p:sp>
      <p:sp>
        <p:nvSpPr>
          <p:cNvPr id="42" name="Rounded Rectangle 41"/>
          <p:cNvSpPr/>
          <p:nvPr/>
        </p:nvSpPr>
        <p:spPr>
          <a:xfrm>
            <a:off x="4663440" y="3931920"/>
            <a:ext cx="4023360" cy="548640"/>
          </a:xfrm>
          <a:prstGeom prst="roundRect">
            <a:avLst>
              <a:gd name="adj" fmla="val 4000"/>
            </a:avLst>
          </a:prstGeom>
          <a:solidFill>
            <a:srgbClr val="FFFFFF"/>
          </a:solidFill>
          <a:ln w="12700">
            <a:solidFill>
              <a:srgbClr val="1E1B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Rectangle 42"/>
          <p:cNvSpPr/>
          <p:nvPr/>
        </p:nvSpPr>
        <p:spPr>
          <a:xfrm>
            <a:off x="4663440" y="3931920"/>
            <a:ext cx="365760" cy="548640"/>
          </a:xfrm>
          <a:prstGeom prst="rect">
            <a:avLst/>
          </a:prstGeom>
          <a:solidFill>
            <a:srgbClr val="1E1B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4663440" y="3931920"/>
            <a:ext cx="365760" cy="548640"/>
          </a:xfrm>
          <a:prstGeom prst="rect">
            <a:avLst/>
          </a:prstGeom>
          <a:noFill/>
        </p:spPr>
        <p:txBody>
          <a:bodyPr wrap="square" lIns="0" rIns="0" tIns="0" bIns="0" anchor="ctr">
            <a:spAutoFit/>
          </a:bodyPr>
          <a:lstStyle/>
          <a:p>
            <a:pPr algn="ctr">
              <a:lnSpc>
                <a:spcPct val="120000"/>
              </a:lnSpc>
            </a:pPr>
            <a:r>
              <a:rPr sz="1400" b="0" i="0">
                <a:solidFill>
                  <a:srgbClr val="FFFFFF"/>
                </a:solidFill>
                <a:latin typeface="Calibri"/>
              </a:rPr>
              <a:t>👤</a:t>
            </a:r>
          </a:p>
        </p:txBody>
      </p:sp>
      <p:sp>
        <p:nvSpPr>
          <p:cNvPr id="45" name="TextBox 44"/>
          <p:cNvSpPr txBox="1"/>
          <p:nvPr/>
        </p:nvSpPr>
        <p:spPr>
          <a:xfrm>
            <a:off x="5120640" y="3977639"/>
            <a:ext cx="3520440" cy="256032"/>
          </a:xfrm>
          <a:prstGeom prst="rect">
            <a:avLst/>
          </a:prstGeom>
          <a:noFill/>
        </p:spPr>
        <p:txBody>
          <a:bodyPr wrap="square" lIns="0" rIns="0" tIns="0" bIns="0">
            <a:spAutoFit/>
          </a:bodyPr>
          <a:lstStyle/>
          <a:p>
            <a:pPr>
              <a:lnSpc>
                <a:spcPct val="120000"/>
              </a:lnSpc>
            </a:pPr>
            <a:r>
              <a:rPr sz="1200" b="1" i="0">
                <a:solidFill>
                  <a:srgbClr val="7C3AED"/>
                </a:solidFill>
                <a:latin typeface="Calibri"/>
              </a:rPr>
              <a:t>a martyr</a:t>
            </a:r>
          </a:p>
        </p:txBody>
      </p:sp>
      <p:sp>
        <p:nvSpPr>
          <p:cNvPr id="46" name="TextBox 45"/>
          <p:cNvSpPr txBox="1"/>
          <p:nvPr/>
        </p:nvSpPr>
        <p:spPr>
          <a:xfrm>
            <a:off x="5120640" y="4224528"/>
            <a:ext cx="3520440" cy="256032"/>
          </a:xfrm>
          <a:prstGeom prst="rect">
            <a:avLst/>
          </a:prstGeom>
          <a:noFill/>
        </p:spPr>
        <p:txBody>
          <a:bodyPr wrap="square" lIns="0" rIns="0" tIns="0" bIns="0">
            <a:spAutoFit/>
          </a:bodyPr>
          <a:lstStyle/>
          <a:p>
            <a:pPr>
              <a:lnSpc>
                <a:spcPct val="120000"/>
              </a:lnSpc>
            </a:pPr>
            <a:r>
              <a:rPr sz="1000" b="0" i="0">
                <a:solidFill>
                  <a:srgbClr val="475569"/>
                </a:solidFill>
                <a:latin typeface="Calibri"/>
              </a:rPr>
              <a:t>someone who LOVES telling everyone how overworked they are</a:t>
            </a:r>
          </a:p>
        </p:txBody>
      </p:sp>
      <p:sp>
        <p:nvSpPr>
          <p:cNvPr id="47" name="TextBox 46"/>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48" name="TextBox 47"/>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5 / 16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Who did it?</a:t>
            </a:r>
          </a:p>
        </p:txBody>
      </p:sp>
      <p:sp>
        <p:nvSpPr>
          <p:cNvPr id="6" name="TextBox 5"/>
          <p:cNvSpPr txBox="1"/>
          <p:nvPr/>
        </p:nvSpPr>
        <p:spPr>
          <a:xfrm>
            <a:off x="457200" y="1554480"/>
            <a:ext cx="8229600" cy="320040"/>
          </a:xfrm>
          <a:prstGeom prst="rect">
            <a:avLst/>
          </a:prstGeom>
          <a:noFill/>
        </p:spPr>
        <p:txBody>
          <a:bodyPr wrap="square" lIns="0" rIns="0" tIns="0" bIns="0">
            <a:spAutoFit/>
          </a:bodyPr>
          <a:lstStyle/>
          <a:p>
            <a:pPr>
              <a:lnSpc>
                <a:spcPct val="120000"/>
              </a:lnSpc>
            </a:pPr>
            <a:r>
              <a:rPr sz="1200" b="0" i="1">
                <a:solidFill>
                  <a:srgbClr val="94A3B8"/>
                </a:solidFill>
                <a:latin typeface="Calibri"/>
              </a:rPr>
              <a:t>Match each crime scene to the suspect. (Use the word list.)</a:t>
            </a:r>
          </a:p>
        </p:txBody>
      </p:sp>
      <p:sp>
        <p:nvSpPr>
          <p:cNvPr id="7" name="Rounded Rectangle 6"/>
          <p:cNvSpPr/>
          <p:nvPr/>
        </p:nvSpPr>
        <p:spPr>
          <a:xfrm>
            <a:off x="457200" y="1965960"/>
            <a:ext cx="8229600" cy="457200"/>
          </a:xfrm>
          <a:prstGeom prst="roundRect">
            <a:avLst>
              <a:gd name="adj" fmla="val 4000"/>
            </a:avLst>
          </a:prstGeom>
          <a:solidFill>
            <a:srgbClr val="E5C8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94360" y="1965960"/>
            <a:ext cx="8001000" cy="457200"/>
          </a:xfrm>
          <a:prstGeom prst="rect">
            <a:avLst/>
          </a:prstGeom>
          <a:noFill/>
        </p:spPr>
        <p:txBody>
          <a:bodyPr wrap="square" lIns="0" rIns="0" tIns="0" bIns="0" anchor="ctr">
            <a:spAutoFit/>
          </a:bodyPr>
          <a:lstStyle/>
          <a:p>
            <a:pPr algn="ctr">
              <a:lnSpc>
                <a:spcPct val="120000"/>
              </a:lnSpc>
            </a:pPr>
            <a:r>
              <a:rPr sz="1050" b="0" i="1">
                <a:solidFill>
                  <a:srgbClr val="1E1B4B"/>
                </a:solidFill>
                <a:latin typeface="Calibri"/>
              </a:rPr>
              <a:t>credit-stealer · passive-aggressive · micromanager · over-promiser · interrupter · meeting hijacker · fence-sitter · martyr</a:t>
            </a:r>
          </a:p>
        </p:txBody>
      </p:sp>
      <p:sp>
        <p:nvSpPr>
          <p:cNvPr id="9" name="TextBox 8"/>
          <p:cNvSpPr txBox="1"/>
          <p:nvPr/>
        </p:nvSpPr>
        <p:spPr>
          <a:xfrm>
            <a:off x="457200" y="2606040"/>
            <a:ext cx="365760" cy="320040"/>
          </a:xfrm>
          <a:prstGeom prst="rect">
            <a:avLst/>
          </a:prstGeom>
          <a:noFill/>
        </p:spPr>
        <p:txBody>
          <a:bodyPr wrap="square" lIns="0" rIns="0" tIns="0" bIns="0">
            <a:spAutoFit/>
          </a:bodyPr>
          <a:lstStyle/>
          <a:p>
            <a:pPr>
              <a:lnSpc>
                <a:spcPct val="120000"/>
              </a:lnSpc>
            </a:pPr>
            <a:r>
              <a:rPr sz="1200" b="1" i="0">
                <a:solidFill>
                  <a:srgbClr val="B91C1C"/>
                </a:solidFill>
                <a:latin typeface="Courier New"/>
              </a:rPr>
              <a:t>1.</a:t>
            </a:r>
          </a:p>
        </p:txBody>
      </p:sp>
      <p:sp>
        <p:nvSpPr>
          <p:cNvPr id="10" name="TextBox 9"/>
          <p:cNvSpPr txBox="1"/>
          <p:nvPr/>
        </p:nvSpPr>
        <p:spPr>
          <a:xfrm>
            <a:off x="777240" y="2606040"/>
            <a:ext cx="7863840" cy="320040"/>
          </a:xfrm>
          <a:prstGeom prst="rect">
            <a:avLst/>
          </a:prstGeom>
          <a:noFill/>
        </p:spPr>
        <p:txBody>
          <a:bodyPr wrap="square" lIns="0" rIns="0" tIns="0" bIns="0">
            <a:spAutoFit/>
          </a:bodyPr>
          <a:lstStyle/>
          <a:p>
            <a:pPr>
              <a:lnSpc>
                <a:spcPct val="120000"/>
              </a:lnSpc>
            </a:pPr>
            <a:r>
              <a:rPr sz="1150" b="0" i="0">
                <a:solidFill>
                  <a:srgbClr val="1E1B4B"/>
                </a:solidFill>
                <a:latin typeface="Calibri"/>
              </a:rPr>
              <a:t>Said "Per my last email" three times in one Slack thread.</a:t>
            </a:r>
          </a:p>
        </p:txBody>
      </p:sp>
      <p:sp>
        <p:nvSpPr>
          <p:cNvPr id="11" name="TextBox 10"/>
          <p:cNvSpPr txBox="1"/>
          <p:nvPr/>
        </p:nvSpPr>
        <p:spPr>
          <a:xfrm>
            <a:off x="457200" y="2971800"/>
            <a:ext cx="365760" cy="320040"/>
          </a:xfrm>
          <a:prstGeom prst="rect">
            <a:avLst/>
          </a:prstGeom>
          <a:noFill/>
        </p:spPr>
        <p:txBody>
          <a:bodyPr wrap="square" lIns="0" rIns="0" tIns="0" bIns="0">
            <a:spAutoFit/>
          </a:bodyPr>
          <a:lstStyle/>
          <a:p>
            <a:pPr>
              <a:lnSpc>
                <a:spcPct val="120000"/>
              </a:lnSpc>
            </a:pPr>
            <a:r>
              <a:rPr sz="1200" b="1" i="0">
                <a:solidFill>
                  <a:srgbClr val="B91C1C"/>
                </a:solidFill>
                <a:latin typeface="Courier New"/>
              </a:rPr>
              <a:t>2.</a:t>
            </a:r>
          </a:p>
        </p:txBody>
      </p:sp>
      <p:sp>
        <p:nvSpPr>
          <p:cNvPr id="12" name="TextBox 11"/>
          <p:cNvSpPr txBox="1"/>
          <p:nvPr/>
        </p:nvSpPr>
        <p:spPr>
          <a:xfrm>
            <a:off x="777240" y="2971800"/>
            <a:ext cx="7863840" cy="320040"/>
          </a:xfrm>
          <a:prstGeom prst="rect">
            <a:avLst/>
          </a:prstGeom>
          <a:noFill/>
        </p:spPr>
        <p:txBody>
          <a:bodyPr wrap="square" lIns="0" rIns="0" tIns="0" bIns="0">
            <a:spAutoFit/>
          </a:bodyPr>
          <a:lstStyle/>
          <a:p>
            <a:pPr>
              <a:lnSpc>
                <a:spcPct val="120000"/>
              </a:lnSpc>
            </a:pPr>
            <a:r>
              <a:rPr sz="1150" b="0" i="0">
                <a:solidFill>
                  <a:srgbClr val="1E1B4B"/>
                </a:solidFill>
                <a:latin typeface="Calibri"/>
              </a:rPr>
              <a:t>Reformatted everyone's PowerPoint at 11 PM and emailed about it at 6 AM.</a:t>
            </a:r>
          </a:p>
        </p:txBody>
      </p:sp>
      <p:sp>
        <p:nvSpPr>
          <p:cNvPr id="13" name="TextBox 12"/>
          <p:cNvSpPr txBox="1"/>
          <p:nvPr/>
        </p:nvSpPr>
        <p:spPr>
          <a:xfrm>
            <a:off x="457200" y="3337560"/>
            <a:ext cx="365760" cy="320040"/>
          </a:xfrm>
          <a:prstGeom prst="rect">
            <a:avLst/>
          </a:prstGeom>
          <a:noFill/>
        </p:spPr>
        <p:txBody>
          <a:bodyPr wrap="square" lIns="0" rIns="0" tIns="0" bIns="0">
            <a:spAutoFit/>
          </a:bodyPr>
          <a:lstStyle/>
          <a:p>
            <a:pPr>
              <a:lnSpc>
                <a:spcPct val="120000"/>
              </a:lnSpc>
            </a:pPr>
            <a:r>
              <a:rPr sz="1200" b="1" i="0">
                <a:solidFill>
                  <a:srgbClr val="B91C1C"/>
                </a:solidFill>
                <a:latin typeface="Courier New"/>
              </a:rPr>
              <a:t>3.</a:t>
            </a:r>
          </a:p>
        </p:txBody>
      </p:sp>
      <p:sp>
        <p:nvSpPr>
          <p:cNvPr id="14" name="TextBox 13"/>
          <p:cNvSpPr txBox="1"/>
          <p:nvPr/>
        </p:nvSpPr>
        <p:spPr>
          <a:xfrm>
            <a:off x="777240" y="3337560"/>
            <a:ext cx="7863840" cy="320040"/>
          </a:xfrm>
          <a:prstGeom prst="rect">
            <a:avLst/>
          </a:prstGeom>
          <a:noFill/>
        </p:spPr>
        <p:txBody>
          <a:bodyPr wrap="square" lIns="0" rIns="0" tIns="0" bIns="0">
            <a:spAutoFit/>
          </a:bodyPr>
          <a:lstStyle/>
          <a:p>
            <a:pPr>
              <a:lnSpc>
                <a:spcPct val="120000"/>
              </a:lnSpc>
            </a:pPr>
            <a:r>
              <a:rPr sz="1150" b="0" i="0">
                <a:solidFill>
                  <a:srgbClr val="1E1B4B"/>
                </a:solidFill>
                <a:latin typeface="Calibri"/>
              </a:rPr>
              <a:t>Promised to handle the client by Friday. It's Thursday. Hasn't started.</a:t>
            </a:r>
          </a:p>
        </p:txBody>
      </p:sp>
      <p:sp>
        <p:nvSpPr>
          <p:cNvPr id="15" name="TextBox 14"/>
          <p:cNvSpPr txBox="1"/>
          <p:nvPr/>
        </p:nvSpPr>
        <p:spPr>
          <a:xfrm>
            <a:off x="457200" y="3703320"/>
            <a:ext cx="365760" cy="320040"/>
          </a:xfrm>
          <a:prstGeom prst="rect">
            <a:avLst/>
          </a:prstGeom>
          <a:noFill/>
        </p:spPr>
        <p:txBody>
          <a:bodyPr wrap="square" lIns="0" rIns="0" tIns="0" bIns="0">
            <a:spAutoFit/>
          </a:bodyPr>
          <a:lstStyle/>
          <a:p>
            <a:pPr>
              <a:lnSpc>
                <a:spcPct val="120000"/>
              </a:lnSpc>
            </a:pPr>
            <a:r>
              <a:rPr sz="1200" b="1" i="0">
                <a:solidFill>
                  <a:srgbClr val="B91C1C"/>
                </a:solidFill>
                <a:latin typeface="Courier New"/>
              </a:rPr>
              <a:t>4.</a:t>
            </a:r>
          </a:p>
        </p:txBody>
      </p:sp>
      <p:sp>
        <p:nvSpPr>
          <p:cNvPr id="16" name="TextBox 15"/>
          <p:cNvSpPr txBox="1"/>
          <p:nvPr/>
        </p:nvSpPr>
        <p:spPr>
          <a:xfrm>
            <a:off x="777240" y="3703320"/>
            <a:ext cx="7863840" cy="320040"/>
          </a:xfrm>
          <a:prstGeom prst="rect">
            <a:avLst/>
          </a:prstGeom>
          <a:noFill/>
        </p:spPr>
        <p:txBody>
          <a:bodyPr wrap="square" lIns="0" rIns="0" tIns="0" bIns="0">
            <a:spAutoFit/>
          </a:bodyPr>
          <a:lstStyle/>
          <a:p>
            <a:pPr>
              <a:lnSpc>
                <a:spcPct val="120000"/>
              </a:lnSpc>
            </a:pPr>
            <a:r>
              <a:rPr sz="1150" b="0" i="0">
                <a:solidFill>
                  <a:srgbClr val="1E1B4B"/>
                </a:solidFill>
                <a:latin typeface="Calibri"/>
              </a:rPr>
              <a:t>Took the project to the board. Used 'we' for problems, 'I' for wins.</a:t>
            </a:r>
          </a:p>
        </p:txBody>
      </p:sp>
      <p:sp>
        <p:nvSpPr>
          <p:cNvPr id="17" name="TextBox 16"/>
          <p:cNvSpPr txBox="1"/>
          <p:nvPr/>
        </p:nvSpPr>
        <p:spPr>
          <a:xfrm>
            <a:off x="457200" y="4069080"/>
            <a:ext cx="365760" cy="320040"/>
          </a:xfrm>
          <a:prstGeom prst="rect">
            <a:avLst/>
          </a:prstGeom>
          <a:noFill/>
        </p:spPr>
        <p:txBody>
          <a:bodyPr wrap="square" lIns="0" rIns="0" tIns="0" bIns="0">
            <a:spAutoFit/>
          </a:bodyPr>
          <a:lstStyle/>
          <a:p>
            <a:pPr>
              <a:lnSpc>
                <a:spcPct val="120000"/>
              </a:lnSpc>
            </a:pPr>
            <a:r>
              <a:rPr sz="1200" b="1" i="0">
                <a:solidFill>
                  <a:srgbClr val="B91C1C"/>
                </a:solidFill>
                <a:latin typeface="Courier New"/>
              </a:rPr>
              <a:t>5.</a:t>
            </a:r>
          </a:p>
        </p:txBody>
      </p:sp>
      <p:sp>
        <p:nvSpPr>
          <p:cNvPr id="18" name="TextBox 17"/>
          <p:cNvSpPr txBox="1"/>
          <p:nvPr/>
        </p:nvSpPr>
        <p:spPr>
          <a:xfrm>
            <a:off x="777240" y="4069080"/>
            <a:ext cx="7863840" cy="320040"/>
          </a:xfrm>
          <a:prstGeom prst="rect">
            <a:avLst/>
          </a:prstGeom>
          <a:noFill/>
        </p:spPr>
        <p:txBody>
          <a:bodyPr wrap="square" lIns="0" rIns="0" tIns="0" bIns="0">
            <a:spAutoFit/>
          </a:bodyPr>
          <a:lstStyle/>
          <a:p>
            <a:pPr>
              <a:lnSpc>
                <a:spcPct val="120000"/>
              </a:lnSpc>
            </a:pPr>
            <a:r>
              <a:rPr sz="1150" b="0" i="0">
                <a:solidFill>
                  <a:srgbClr val="1E1B4B"/>
                </a:solidFill>
                <a:latin typeface="Calibri"/>
              </a:rPr>
              <a:t>Refused to vote on the redesign — said 'I see merit in both sides'.</a:t>
            </a:r>
          </a:p>
        </p:txBody>
      </p:sp>
      <p:sp>
        <p:nvSpPr>
          <p:cNvPr id="19" name="TextBox 18"/>
          <p:cNvSpPr txBox="1"/>
          <p:nvPr/>
        </p:nvSpPr>
        <p:spPr>
          <a:xfrm>
            <a:off x="457200" y="4434840"/>
            <a:ext cx="365760" cy="320040"/>
          </a:xfrm>
          <a:prstGeom prst="rect">
            <a:avLst/>
          </a:prstGeom>
          <a:noFill/>
        </p:spPr>
        <p:txBody>
          <a:bodyPr wrap="square" lIns="0" rIns="0" tIns="0" bIns="0">
            <a:spAutoFit/>
          </a:bodyPr>
          <a:lstStyle/>
          <a:p>
            <a:pPr>
              <a:lnSpc>
                <a:spcPct val="120000"/>
              </a:lnSpc>
            </a:pPr>
            <a:r>
              <a:rPr sz="1200" b="1" i="0">
                <a:solidFill>
                  <a:srgbClr val="B91C1C"/>
                </a:solidFill>
                <a:latin typeface="Courier New"/>
              </a:rPr>
              <a:t>6.</a:t>
            </a:r>
          </a:p>
        </p:txBody>
      </p:sp>
      <p:sp>
        <p:nvSpPr>
          <p:cNvPr id="20" name="TextBox 19"/>
          <p:cNvSpPr txBox="1"/>
          <p:nvPr/>
        </p:nvSpPr>
        <p:spPr>
          <a:xfrm>
            <a:off x="777240" y="4434840"/>
            <a:ext cx="7863840" cy="320040"/>
          </a:xfrm>
          <a:prstGeom prst="rect">
            <a:avLst/>
          </a:prstGeom>
          <a:noFill/>
        </p:spPr>
        <p:txBody>
          <a:bodyPr wrap="square" lIns="0" rIns="0" tIns="0" bIns="0">
            <a:spAutoFit/>
          </a:bodyPr>
          <a:lstStyle/>
          <a:p>
            <a:pPr>
              <a:lnSpc>
                <a:spcPct val="120000"/>
              </a:lnSpc>
            </a:pPr>
            <a:r>
              <a:rPr sz="1150" b="0" i="0">
                <a:solidFill>
                  <a:srgbClr val="1E1B4B"/>
                </a:solidFill>
                <a:latin typeface="Calibri"/>
              </a:rPr>
              <a:t>Posted on LinkedIn at 9 PM about how exhausted they are. Again.</a:t>
            </a:r>
          </a:p>
        </p:txBody>
      </p:sp>
      <p:sp>
        <p:nvSpPr>
          <p:cNvPr id="21" name="TextBox 20"/>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22" name="TextBox 21"/>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6 / 16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Suspect identified.</a:t>
            </a:r>
          </a:p>
        </p:txBody>
      </p:sp>
      <p:sp>
        <p:nvSpPr>
          <p:cNvPr id="6" name="Rounded Rectangle 5"/>
          <p:cNvSpPr/>
          <p:nvPr/>
        </p:nvSpPr>
        <p:spPr>
          <a:xfrm>
            <a:off x="457200" y="1691640"/>
            <a:ext cx="8229600" cy="457200"/>
          </a:xfrm>
          <a:prstGeom prst="roundRect">
            <a:avLst>
              <a:gd name="adj" fmla="val 4000"/>
            </a:avLst>
          </a:prstGeom>
          <a:solidFill>
            <a:srgbClr val="E0FBF7"/>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1691640"/>
            <a:ext cx="7955279" cy="457200"/>
          </a:xfrm>
          <a:prstGeom prst="rect">
            <a:avLst/>
          </a:prstGeom>
          <a:noFill/>
        </p:spPr>
        <p:txBody>
          <a:bodyPr wrap="square" lIns="0" rIns="0" tIns="0" bIns="0" anchor="ctr">
            <a:spAutoFit/>
          </a:bodyPr>
          <a:lstStyle/>
          <a:p>
            <a:pPr>
              <a:lnSpc>
                <a:spcPct val="120000"/>
              </a:lnSpc>
            </a:pPr>
            <a:r>
              <a:rPr sz="1150" b="1" i="0">
                <a:solidFill>
                  <a:srgbClr val="057F76"/>
                </a:solidFill>
                <a:latin typeface="Calibri"/>
              </a:rPr>
              <a:t>1. </a:t>
            </a:r>
            <a:r>
              <a:rPr sz="1150" b="0" i="0">
                <a:solidFill>
                  <a:srgbClr val="1E1B4B"/>
                </a:solidFill>
                <a:latin typeface="Calibri"/>
              </a:rPr>
              <a:t>Said "Per my last email" three times in one Slack thread.  →  </a:t>
            </a:r>
            <a:r>
              <a:rPr sz="1150" b="1" i="0">
                <a:solidFill>
                  <a:srgbClr val="B91C1C"/>
                </a:solidFill>
                <a:latin typeface="Calibri"/>
              </a:rPr>
              <a:t>the passive-aggressive</a:t>
            </a:r>
          </a:p>
        </p:txBody>
      </p:sp>
      <p:sp>
        <p:nvSpPr>
          <p:cNvPr id="8" name="Rounded Rectangle 7"/>
          <p:cNvSpPr/>
          <p:nvPr/>
        </p:nvSpPr>
        <p:spPr>
          <a:xfrm>
            <a:off x="457200" y="2194560"/>
            <a:ext cx="8229600" cy="457200"/>
          </a:xfrm>
          <a:prstGeom prst="roundRect">
            <a:avLst>
              <a:gd name="adj" fmla="val 4000"/>
            </a:avLst>
          </a:prstGeom>
          <a:solidFill>
            <a:srgbClr val="E0FBF7"/>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194560"/>
            <a:ext cx="7955279" cy="457200"/>
          </a:xfrm>
          <a:prstGeom prst="rect">
            <a:avLst/>
          </a:prstGeom>
          <a:noFill/>
        </p:spPr>
        <p:txBody>
          <a:bodyPr wrap="square" lIns="0" rIns="0" tIns="0" bIns="0" anchor="ctr">
            <a:spAutoFit/>
          </a:bodyPr>
          <a:lstStyle/>
          <a:p>
            <a:pPr>
              <a:lnSpc>
                <a:spcPct val="120000"/>
              </a:lnSpc>
            </a:pPr>
            <a:r>
              <a:rPr sz="1150" b="1" i="0">
                <a:solidFill>
                  <a:srgbClr val="057F76"/>
                </a:solidFill>
                <a:latin typeface="Calibri"/>
              </a:rPr>
              <a:t>2. </a:t>
            </a:r>
            <a:r>
              <a:rPr sz="1150" b="0" i="0">
                <a:solidFill>
                  <a:srgbClr val="1E1B4B"/>
                </a:solidFill>
                <a:latin typeface="Calibri"/>
              </a:rPr>
              <a:t>Reformatted everyone's PowerPoint at 11 PM and emailed about it at 6 AM.  →  </a:t>
            </a:r>
            <a:r>
              <a:rPr sz="1150" b="1" i="0">
                <a:solidFill>
                  <a:srgbClr val="B91C1C"/>
                </a:solidFill>
                <a:latin typeface="Calibri"/>
              </a:rPr>
              <a:t>the micromanager</a:t>
            </a:r>
          </a:p>
        </p:txBody>
      </p:sp>
      <p:sp>
        <p:nvSpPr>
          <p:cNvPr id="10" name="Rounded Rectangle 9"/>
          <p:cNvSpPr/>
          <p:nvPr/>
        </p:nvSpPr>
        <p:spPr>
          <a:xfrm>
            <a:off x="457200" y="2697480"/>
            <a:ext cx="8229600" cy="457200"/>
          </a:xfrm>
          <a:prstGeom prst="roundRect">
            <a:avLst>
              <a:gd name="adj" fmla="val 4000"/>
            </a:avLst>
          </a:prstGeom>
          <a:solidFill>
            <a:srgbClr val="E0FBF7"/>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697480"/>
            <a:ext cx="7955279" cy="457200"/>
          </a:xfrm>
          <a:prstGeom prst="rect">
            <a:avLst/>
          </a:prstGeom>
          <a:noFill/>
        </p:spPr>
        <p:txBody>
          <a:bodyPr wrap="square" lIns="0" rIns="0" tIns="0" bIns="0" anchor="ctr">
            <a:spAutoFit/>
          </a:bodyPr>
          <a:lstStyle/>
          <a:p>
            <a:pPr>
              <a:lnSpc>
                <a:spcPct val="120000"/>
              </a:lnSpc>
            </a:pPr>
            <a:r>
              <a:rPr sz="1150" b="1" i="0">
                <a:solidFill>
                  <a:srgbClr val="057F76"/>
                </a:solidFill>
                <a:latin typeface="Calibri"/>
              </a:rPr>
              <a:t>3. </a:t>
            </a:r>
            <a:r>
              <a:rPr sz="1150" b="0" i="0">
                <a:solidFill>
                  <a:srgbClr val="1E1B4B"/>
                </a:solidFill>
                <a:latin typeface="Calibri"/>
              </a:rPr>
              <a:t>Promised to handle the client by Friday. It's Thursday. Hasn't started.  →  </a:t>
            </a:r>
            <a:r>
              <a:rPr sz="1150" b="1" i="0">
                <a:solidFill>
                  <a:srgbClr val="B91C1C"/>
                </a:solidFill>
                <a:latin typeface="Calibri"/>
              </a:rPr>
              <a:t>the over-promiser</a:t>
            </a:r>
          </a:p>
        </p:txBody>
      </p:sp>
      <p:sp>
        <p:nvSpPr>
          <p:cNvPr id="12" name="Rounded Rectangle 11"/>
          <p:cNvSpPr/>
          <p:nvPr/>
        </p:nvSpPr>
        <p:spPr>
          <a:xfrm>
            <a:off x="457200" y="3200400"/>
            <a:ext cx="8229600" cy="457200"/>
          </a:xfrm>
          <a:prstGeom prst="roundRect">
            <a:avLst>
              <a:gd name="adj" fmla="val 4000"/>
            </a:avLst>
          </a:prstGeom>
          <a:solidFill>
            <a:srgbClr val="E0FBF7"/>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200400"/>
            <a:ext cx="7955279" cy="457200"/>
          </a:xfrm>
          <a:prstGeom prst="rect">
            <a:avLst/>
          </a:prstGeom>
          <a:noFill/>
        </p:spPr>
        <p:txBody>
          <a:bodyPr wrap="square" lIns="0" rIns="0" tIns="0" bIns="0" anchor="ctr">
            <a:spAutoFit/>
          </a:bodyPr>
          <a:lstStyle/>
          <a:p>
            <a:pPr>
              <a:lnSpc>
                <a:spcPct val="120000"/>
              </a:lnSpc>
            </a:pPr>
            <a:r>
              <a:rPr sz="1150" b="1" i="0">
                <a:solidFill>
                  <a:srgbClr val="057F76"/>
                </a:solidFill>
                <a:latin typeface="Calibri"/>
              </a:rPr>
              <a:t>4. </a:t>
            </a:r>
            <a:r>
              <a:rPr sz="1150" b="0" i="0">
                <a:solidFill>
                  <a:srgbClr val="1E1B4B"/>
                </a:solidFill>
                <a:latin typeface="Calibri"/>
              </a:rPr>
              <a:t>Took credit. Used 'we' for problems, 'I' for wins.  →  </a:t>
            </a:r>
            <a:r>
              <a:rPr sz="1150" b="1" i="0">
                <a:solidFill>
                  <a:srgbClr val="B91C1C"/>
                </a:solidFill>
                <a:latin typeface="Calibri"/>
              </a:rPr>
              <a:t>the credit-stealer</a:t>
            </a:r>
          </a:p>
        </p:txBody>
      </p:sp>
      <p:sp>
        <p:nvSpPr>
          <p:cNvPr id="14" name="Rounded Rectangle 13"/>
          <p:cNvSpPr/>
          <p:nvPr/>
        </p:nvSpPr>
        <p:spPr>
          <a:xfrm>
            <a:off x="457200" y="3703320"/>
            <a:ext cx="8229600" cy="457200"/>
          </a:xfrm>
          <a:prstGeom prst="roundRect">
            <a:avLst>
              <a:gd name="adj" fmla="val 4000"/>
            </a:avLst>
          </a:prstGeom>
          <a:solidFill>
            <a:srgbClr val="E0FBF7"/>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40080" y="3703320"/>
            <a:ext cx="7955279" cy="457200"/>
          </a:xfrm>
          <a:prstGeom prst="rect">
            <a:avLst/>
          </a:prstGeom>
          <a:noFill/>
        </p:spPr>
        <p:txBody>
          <a:bodyPr wrap="square" lIns="0" rIns="0" tIns="0" bIns="0" anchor="ctr">
            <a:spAutoFit/>
          </a:bodyPr>
          <a:lstStyle/>
          <a:p>
            <a:pPr>
              <a:lnSpc>
                <a:spcPct val="120000"/>
              </a:lnSpc>
            </a:pPr>
            <a:r>
              <a:rPr sz="1150" b="1" i="0">
                <a:solidFill>
                  <a:srgbClr val="057F76"/>
                </a:solidFill>
                <a:latin typeface="Calibri"/>
              </a:rPr>
              <a:t>5. </a:t>
            </a:r>
            <a:r>
              <a:rPr sz="1150" b="0" i="0">
                <a:solidFill>
                  <a:srgbClr val="1E1B4B"/>
                </a:solidFill>
                <a:latin typeface="Calibri"/>
              </a:rPr>
              <a:t>Refused to vote — 'I see merit in both sides'.  →  </a:t>
            </a:r>
            <a:r>
              <a:rPr sz="1150" b="1" i="0">
                <a:solidFill>
                  <a:srgbClr val="B91C1C"/>
                </a:solidFill>
                <a:latin typeface="Calibri"/>
              </a:rPr>
              <a:t>the fence-sitter</a:t>
            </a:r>
          </a:p>
        </p:txBody>
      </p:sp>
      <p:sp>
        <p:nvSpPr>
          <p:cNvPr id="16" name="Rounded Rectangle 15"/>
          <p:cNvSpPr/>
          <p:nvPr/>
        </p:nvSpPr>
        <p:spPr>
          <a:xfrm>
            <a:off x="457200" y="4206240"/>
            <a:ext cx="8229600" cy="457200"/>
          </a:xfrm>
          <a:prstGeom prst="roundRect">
            <a:avLst>
              <a:gd name="adj" fmla="val 4000"/>
            </a:avLst>
          </a:prstGeom>
          <a:solidFill>
            <a:srgbClr val="E0FBF7"/>
          </a:solidFill>
          <a:ln w="12700">
            <a:solidFill>
              <a:srgbClr val="06D4C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4206240"/>
            <a:ext cx="7955279" cy="457200"/>
          </a:xfrm>
          <a:prstGeom prst="rect">
            <a:avLst/>
          </a:prstGeom>
          <a:noFill/>
        </p:spPr>
        <p:txBody>
          <a:bodyPr wrap="square" lIns="0" rIns="0" tIns="0" bIns="0" anchor="ctr">
            <a:spAutoFit/>
          </a:bodyPr>
          <a:lstStyle/>
          <a:p>
            <a:pPr>
              <a:lnSpc>
                <a:spcPct val="120000"/>
              </a:lnSpc>
            </a:pPr>
            <a:r>
              <a:rPr sz="1150" b="1" i="0">
                <a:solidFill>
                  <a:srgbClr val="057F76"/>
                </a:solidFill>
                <a:latin typeface="Calibri"/>
              </a:rPr>
              <a:t>6. </a:t>
            </a:r>
            <a:r>
              <a:rPr sz="1150" b="0" i="0">
                <a:solidFill>
                  <a:srgbClr val="1E1B4B"/>
                </a:solidFill>
                <a:latin typeface="Calibri"/>
              </a:rPr>
              <a:t>Posted on LinkedIn at 9 PM about how exhausted they are.  →  </a:t>
            </a:r>
            <a:r>
              <a:rPr sz="1150" b="1" i="0">
                <a:solidFill>
                  <a:srgbClr val="B91C1C"/>
                </a:solidFill>
                <a:latin typeface="Calibri"/>
              </a:rPr>
              <a:t>the martyr</a:t>
            </a:r>
          </a:p>
        </p:txBody>
      </p:sp>
      <p:sp>
        <p:nvSpPr>
          <p:cNvPr id="18" name="Rounded Rectangle 17"/>
          <p:cNvSpPr/>
          <p:nvPr/>
        </p:nvSpPr>
        <p:spPr>
          <a:xfrm>
            <a:off x="6400800" y="4754880"/>
            <a:ext cx="2286000" cy="320040"/>
          </a:xfrm>
          <a:prstGeom prst="roundRect">
            <a:avLst>
              <a:gd name="adj" fmla="val 5000"/>
            </a:avLst>
          </a:prstGeom>
          <a:solidFill>
            <a:srgbClr val="B91C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0" y="4754880"/>
            <a:ext cx="2286000" cy="320040"/>
          </a:xfrm>
          <a:prstGeom prst="rect">
            <a:avLst/>
          </a:prstGeom>
          <a:noFill/>
        </p:spPr>
        <p:txBody>
          <a:bodyPr wrap="square" lIns="0" rIns="0" tIns="0" bIns="0" anchor="ctr">
            <a:spAutoFit/>
          </a:bodyPr>
          <a:lstStyle/>
          <a:p>
            <a:pPr algn="ctr">
              <a:lnSpc>
                <a:spcPct val="120000"/>
              </a:lnSpc>
            </a:pPr>
            <a:r>
              <a:rPr sz="1100" b="1" i="0" spc="300">
                <a:solidFill>
                  <a:srgbClr val="FFFFFF"/>
                </a:solidFill>
                <a:latin typeface="Calibri"/>
              </a:rPr>
              <a:t>★ CASE CLOSED ★</a:t>
            </a:r>
          </a:p>
        </p:txBody>
      </p:sp>
      <p:sp>
        <p:nvSpPr>
          <p:cNvPr id="20" name="TextBox 19"/>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21" name="TextBox 20"/>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7 / 16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9144000" cy="868680"/>
          </a:xfrm>
          <a:prstGeom prst="rect">
            <a:avLst/>
          </a:prstGeom>
          <a:solidFill>
            <a:srgbClr val="0F0E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64592"/>
            <a:ext cx="5486400" cy="274320"/>
          </a:xfrm>
          <a:prstGeom prst="rect">
            <a:avLst/>
          </a:prstGeom>
          <a:noFill/>
        </p:spPr>
        <p:txBody>
          <a:bodyPr wrap="square" lIns="0" rIns="0" tIns="0" bIns="0">
            <a:spAutoFit/>
          </a:bodyPr>
          <a:lstStyle/>
          <a:p>
            <a:pPr>
              <a:lnSpc>
                <a:spcPct val="120000"/>
              </a:lnSpc>
            </a:pPr>
            <a:r>
              <a:rPr sz="1000" b="1" i="0" spc="400">
                <a:solidFill>
                  <a:srgbClr val="E5C88E"/>
                </a:solidFill>
                <a:latin typeface="Calibri"/>
              </a:rPr>
              <a:t>PERSONNEL INVESTIGATION · INTERNAL USE ONLY</a:t>
            </a:r>
          </a:p>
        </p:txBody>
      </p:sp>
      <p:sp>
        <p:nvSpPr>
          <p:cNvPr id="4" name="TextBox 3"/>
          <p:cNvSpPr txBox="1"/>
          <p:nvPr/>
        </p:nvSpPr>
        <p:spPr>
          <a:xfrm>
            <a:off x="457200" y="438912"/>
            <a:ext cx="8229600" cy="365760"/>
          </a:xfrm>
          <a:prstGeom prst="rect">
            <a:avLst/>
          </a:prstGeom>
          <a:noFill/>
        </p:spPr>
        <p:txBody>
          <a:bodyPr wrap="square" lIns="0" rIns="0" tIns="0" bIns="0">
            <a:spAutoFit/>
          </a:bodyPr>
          <a:lstStyle/>
          <a:p>
            <a:pPr>
              <a:lnSpc>
                <a:spcPct val="120000"/>
              </a:lnSpc>
            </a:pPr>
            <a:r>
              <a:rPr sz="1800" b="1" i="0">
                <a:solidFill>
                  <a:srgbClr val="FFFFFF"/>
                </a:solidFill>
                <a:latin typeface="Courier New"/>
              </a:rPr>
              <a:t>CASE FILE #L022</a:t>
            </a:r>
          </a:p>
        </p:txBody>
      </p:sp>
      <p:sp>
        <p:nvSpPr>
          <p:cNvPr id="5" name="TextBox 4"/>
          <p:cNvSpPr txBox="1"/>
          <p:nvPr/>
        </p:nvSpPr>
        <p:spPr>
          <a:xfrm>
            <a:off x="457200" y="1051560"/>
            <a:ext cx="8229600" cy="502920"/>
          </a:xfrm>
          <a:prstGeom prst="rect">
            <a:avLst/>
          </a:prstGeom>
          <a:noFill/>
        </p:spPr>
        <p:txBody>
          <a:bodyPr wrap="square" lIns="0" rIns="0" tIns="0" bIns="0">
            <a:spAutoFit/>
          </a:bodyPr>
          <a:lstStyle/>
          <a:p>
            <a:pPr>
              <a:lnSpc>
                <a:spcPct val="120000"/>
              </a:lnSpc>
            </a:pPr>
            <a:r>
              <a:rPr sz="2600" b="1" i="0">
                <a:solidFill>
                  <a:srgbClr val="1E1B4B"/>
                </a:solidFill>
                <a:latin typeface="Calibri"/>
              </a:rPr>
              <a:t>Phrases overheard.</a:t>
            </a:r>
          </a:p>
        </p:txBody>
      </p:sp>
      <p:sp>
        <p:nvSpPr>
          <p:cNvPr id="6" name="TextBox 5"/>
          <p:cNvSpPr txBox="1"/>
          <p:nvPr/>
        </p:nvSpPr>
        <p:spPr>
          <a:xfrm>
            <a:off x="457200" y="1554480"/>
            <a:ext cx="8229600" cy="320040"/>
          </a:xfrm>
          <a:prstGeom prst="rect">
            <a:avLst/>
          </a:prstGeom>
          <a:noFill/>
        </p:spPr>
        <p:txBody>
          <a:bodyPr wrap="square" lIns="0" rIns="0" tIns="0" bIns="0">
            <a:spAutoFit/>
          </a:bodyPr>
          <a:lstStyle/>
          <a:p>
            <a:pPr>
              <a:lnSpc>
                <a:spcPct val="120000"/>
              </a:lnSpc>
            </a:pPr>
            <a:r>
              <a:rPr sz="1200" b="0" i="1">
                <a:solidFill>
                  <a:srgbClr val="94A3B8"/>
                </a:solidFill>
                <a:latin typeface="Calibri"/>
              </a:rPr>
              <a:t>Five phrases the office whispers behind closed doors. Drill them aloud — with attitude.</a:t>
            </a:r>
          </a:p>
        </p:txBody>
      </p:sp>
      <p:sp>
        <p:nvSpPr>
          <p:cNvPr id="7" name="Rounded Rectangle 6"/>
          <p:cNvSpPr/>
          <p:nvPr/>
        </p:nvSpPr>
        <p:spPr>
          <a:xfrm>
            <a:off x="457200" y="2057400"/>
            <a:ext cx="8229600" cy="457200"/>
          </a:xfrm>
          <a:prstGeom prst="roundRect">
            <a:avLst>
              <a:gd name="adj" fmla="val 15000"/>
            </a:avLst>
          </a:prstGeom>
          <a:solidFill>
            <a:srgbClr val="F5F3FF"/>
          </a:solidFill>
          <a:ln w="12700">
            <a:solidFill>
              <a:srgbClr val="7C3A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2057400"/>
            <a:ext cx="365760" cy="457200"/>
          </a:xfrm>
          <a:prstGeom prst="rect">
            <a:avLst/>
          </a:prstGeom>
          <a:noFill/>
        </p:spPr>
        <p:txBody>
          <a:bodyPr wrap="square" lIns="0" rIns="0" tIns="0" bIns="0" anchor="ctr">
            <a:spAutoFit/>
          </a:bodyPr>
          <a:lstStyle/>
          <a:p>
            <a:pPr>
              <a:lnSpc>
                <a:spcPct val="120000"/>
              </a:lnSpc>
            </a:pPr>
            <a:r>
              <a:rPr sz="1400" b="0" i="0">
                <a:latin typeface="Calibri"/>
              </a:rPr>
              <a:t>💬</a:t>
            </a:r>
          </a:p>
        </p:txBody>
      </p:sp>
      <p:sp>
        <p:nvSpPr>
          <p:cNvPr id="9" name="TextBox 8"/>
          <p:cNvSpPr txBox="1"/>
          <p:nvPr/>
        </p:nvSpPr>
        <p:spPr>
          <a:xfrm>
            <a:off x="1097280" y="2057400"/>
            <a:ext cx="3657600" cy="457200"/>
          </a:xfrm>
          <a:prstGeom prst="rect">
            <a:avLst/>
          </a:prstGeom>
          <a:noFill/>
        </p:spPr>
        <p:txBody>
          <a:bodyPr wrap="square" lIns="0" rIns="0" tIns="0" bIns="0" anchor="ctr">
            <a:spAutoFit/>
          </a:bodyPr>
          <a:lstStyle/>
          <a:p>
            <a:pPr>
              <a:lnSpc>
                <a:spcPct val="120000"/>
              </a:lnSpc>
            </a:pPr>
            <a:r>
              <a:rPr sz="1250" b="1" i="1">
                <a:solidFill>
                  <a:srgbClr val="7C3AED"/>
                </a:solidFill>
                <a:latin typeface="Calibri"/>
              </a:rPr>
              <a:t>to throw someone under the bus</a:t>
            </a:r>
          </a:p>
        </p:txBody>
      </p:sp>
      <p:sp>
        <p:nvSpPr>
          <p:cNvPr id="10" name="TextBox 9"/>
          <p:cNvSpPr txBox="1"/>
          <p:nvPr/>
        </p:nvSpPr>
        <p:spPr>
          <a:xfrm>
            <a:off x="4754880" y="2057400"/>
            <a:ext cx="3931920" cy="457200"/>
          </a:xfrm>
          <a:prstGeom prst="rect">
            <a:avLst/>
          </a:prstGeom>
          <a:noFill/>
        </p:spPr>
        <p:txBody>
          <a:bodyPr wrap="square" lIns="0" rIns="0" tIns="0" bIns="0" anchor="ctr">
            <a:spAutoFit/>
          </a:bodyPr>
          <a:lstStyle/>
          <a:p>
            <a:pPr>
              <a:lnSpc>
                <a:spcPct val="120000"/>
              </a:lnSpc>
            </a:pPr>
            <a:r>
              <a:rPr sz="1100" b="0" i="0">
                <a:solidFill>
                  <a:srgbClr val="475569"/>
                </a:solidFill>
                <a:latin typeface="Calibri"/>
              </a:rPr>
              <a:t>to blame a colleague to protect yourself</a:t>
            </a:r>
          </a:p>
        </p:txBody>
      </p:sp>
      <p:sp>
        <p:nvSpPr>
          <p:cNvPr id="11" name="Rounded Rectangle 10"/>
          <p:cNvSpPr/>
          <p:nvPr/>
        </p:nvSpPr>
        <p:spPr>
          <a:xfrm>
            <a:off x="457200" y="2606040"/>
            <a:ext cx="8229600" cy="457200"/>
          </a:xfrm>
          <a:prstGeom prst="roundRect">
            <a:avLst>
              <a:gd name="adj" fmla="val 15000"/>
            </a:avLst>
          </a:prstGeom>
          <a:solidFill>
            <a:srgbClr val="F5F3FF"/>
          </a:solidFill>
          <a:ln w="12700">
            <a:solidFill>
              <a:srgbClr val="7C3A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0080" y="2606040"/>
            <a:ext cx="365760" cy="457200"/>
          </a:xfrm>
          <a:prstGeom prst="rect">
            <a:avLst/>
          </a:prstGeom>
          <a:noFill/>
        </p:spPr>
        <p:txBody>
          <a:bodyPr wrap="square" lIns="0" rIns="0" tIns="0" bIns="0" anchor="ctr">
            <a:spAutoFit/>
          </a:bodyPr>
          <a:lstStyle/>
          <a:p>
            <a:pPr>
              <a:lnSpc>
                <a:spcPct val="120000"/>
              </a:lnSpc>
            </a:pPr>
            <a:r>
              <a:rPr sz="1400" b="0" i="0">
                <a:latin typeface="Calibri"/>
              </a:rPr>
              <a:t>💬</a:t>
            </a:r>
          </a:p>
        </p:txBody>
      </p:sp>
      <p:sp>
        <p:nvSpPr>
          <p:cNvPr id="13" name="TextBox 12"/>
          <p:cNvSpPr txBox="1"/>
          <p:nvPr/>
        </p:nvSpPr>
        <p:spPr>
          <a:xfrm>
            <a:off x="1097280" y="2606040"/>
            <a:ext cx="3657600" cy="457200"/>
          </a:xfrm>
          <a:prstGeom prst="rect">
            <a:avLst/>
          </a:prstGeom>
          <a:noFill/>
        </p:spPr>
        <p:txBody>
          <a:bodyPr wrap="square" lIns="0" rIns="0" tIns="0" bIns="0" anchor="ctr">
            <a:spAutoFit/>
          </a:bodyPr>
          <a:lstStyle/>
          <a:p>
            <a:pPr>
              <a:lnSpc>
                <a:spcPct val="120000"/>
              </a:lnSpc>
            </a:pPr>
            <a:r>
              <a:rPr sz="1250" b="1" i="1">
                <a:solidFill>
                  <a:srgbClr val="7C3AED"/>
                </a:solidFill>
                <a:latin typeface="Calibri"/>
              </a:rPr>
              <a:t>to be on someone's last nerve</a:t>
            </a:r>
          </a:p>
        </p:txBody>
      </p:sp>
      <p:sp>
        <p:nvSpPr>
          <p:cNvPr id="14" name="TextBox 13"/>
          <p:cNvSpPr txBox="1"/>
          <p:nvPr/>
        </p:nvSpPr>
        <p:spPr>
          <a:xfrm>
            <a:off x="4754880" y="2606040"/>
            <a:ext cx="3931920" cy="457200"/>
          </a:xfrm>
          <a:prstGeom prst="rect">
            <a:avLst/>
          </a:prstGeom>
          <a:noFill/>
        </p:spPr>
        <p:txBody>
          <a:bodyPr wrap="square" lIns="0" rIns="0" tIns="0" bIns="0" anchor="ctr">
            <a:spAutoFit/>
          </a:bodyPr>
          <a:lstStyle/>
          <a:p>
            <a:pPr>
              <a:lnSpc>
                <a:spcPct val="120000"/>
              </a:lnSpc>
            </a:pPr>
            <a:r>
              <a:rPr sz="1100" b="0" i="0">
                <a:solidFill>
                  <a:srgbClr val="475569"/>
                </a:solidFill>
                <a:latin typeface="Calibri"/>
              </a:rPr>
              <a:t>to be the cause of their imminent breakdown</a:t>
            </a:r>
          </a:p>
        </p:txBody>
      </p:sp>
      <p:sp>
        <p:nvSpPr>
          <p:cNvPr id="15" name="Rounded Rectangle 14"/>
          <p:cNvSpPr/>
          <p:nvPr/>
        </p:nvSpPr>
        <p:spPr>
          <a:xfrm>
            <a:off x="457200" y="3154680"/>
            <a:ext cx="8229600" cy="457200"/>
          </a:xfrm>
          <a:prstGeom prst="roundRect">
            <a:avLst>
              <a:gd name="adj" fmla="val 15000"/>
            </a:avLst>
          </a:prstGeom>
          <a:solidFill>
            <a:srgbClr val="F5F3FF"/>
          </a:solidFill>
          <a:ln w="12700">
            <a:solidFill>
              <a:srgbClr val="7C3A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3154680"/>
            <a:ext cx="365760" cy="457200"/>
          </a:xfrm>
          <a:prstGeom prst="rect">
            <a:avLst/>
          </a:prstGeom>
          <a:noFill/>
        </p:spPr>
        <p:txBody>
          <a:bodyPr wrap="square" lIns="0" rIns="0" tIns="0" bIns="0" anchor="ctr">
            <a:spAutoFit/>
          </a:bodyPr>
          <a:lstStyle/>
          <a:p>
            <a:pPr>
              <a:lnSpc>
                <a:spcPct val="120000"/>
              </a:lnSpc>
            </a:pPr>
            <a:r>
              <a:rPr sz="1400" b="0" i="0">
                <a:latin typeface="Calibri"/>
              </a:rPr>
              <a:t>💬</a:t>
            </a:r>
          </a:p>
        </p:txBody>
      </p:sp>
      <p:sp>
        <p:nvSpPr>
          <p:cNvPr id="17" name="TextBox 16"/>
          <p:cNvSpPr txBox="1"/>
          <p:nvPr/>
        </p:nvSpPr>
        <p:spPr>
          <a:xfrm>
            <a:off x="1097280" y="3154680"/>
            <a:ext cx="3657600" cy="457200"/>
          </a:xfrm>
          <a:prstGeom prst="rect">
            <a:avLst/>
          </a:prstGeom>
          <a:noFill/>
        </p:spPr>
        <p:txBody>
          <a:bodyPr wrap="square" lIns="0" rIns="0" tIns="0" bIns="0" anchor="ctr">
            <a:spAutoFit/>
          </a:bodyPr>
          <a:lstStyle/>
          <a:p>
            <a:pPr>
              <a:lnSpc>
                <a:spcPct val="120000"/>
              </a:lnSpc>
            </a:pPr>
            <a:r>
              <a:rPr sz="1250" b="1" i="1">
                <a:solidFill>
                  <a:srgbClr val="7C3AED"/>
                </a:solidFill>
                <a:latin typeface="Calibri"/>
              </a:rPr>
              <a:t>to give someone the cold shoulder</a:t>
            </a:r>
          </a:p>
        </p:txBody>
      </p:sp>
      <p:sp>
        <p:nvSpPr>
          <p:cNvPr id="18" name="TextBox 17"/>
          <p:cNvSpPr txBox="1"/>
          <p:nvPr/>
        </p:nvSpPr>
        <p:spPr>
          <a:xfrm>
            <a:off x="4754880" y="3154680"/>
            <a:ext cx="3931920" cy="457200"/>
          </a:xfrm>
          <a:prstGeom prst="rect">
            <a:avLst/>
          </a:prstGeom>
          <a:noFill/>
        </p:spPr>
        <p:txBody>
          <a:bodyPr wrap="square" lIns="0" rIns="0" tIns="0" bIns="0" anchor="ctr">
            <a:spAutoFit/>
          </a:bodyPr>
          <a:lstStyle/>
          <a:p>
            <a:pPr>
              <a:lnSpc>
                <a:spcPct val="120000"/>
              </a:lnSpc>
            </a:pPr>
            <a:r>
              <a:rPr sz="1100" b="0" i="0">
                <a:solidFill>
                  <a:srgbClr val="475569"/>
                </a:solidFill>
                <a:latin typeface="Calibri"/>
              </a:rPr>
              <a:t>to deliberately ignore or freeze them out</a:t>
            </a:r>
          </a:p>
        </p:txBody>
      </p:sp>
      <p:sp>
        <p:nvSpPr>
          <p:cNvPr id="19" name="Rounded Rectangle 18"/>
          <p:cNvSpPr/>
          <p:nvPr/>
        </p:nvSpPr>
        <p:spPr>
          <a:xfrm>
            <a:off x="457200" y="3703320"/>
            <a:ext cx="8229600" cy="457200"/>
          </a:xfrm>
          <a:prstGeom prst="roundRect">
            <a:avLst>
              <a:gd name="adj" fmla="val 15000"/>
            </a:avLst>
          </a:prstGeom>
          <a:solidFill>
            <a:srgbClr val="F5F3FF"/>
          </a:solidFill>
          <a:ln w="12700">
            <a:solidFill>
              <a:srgbClr val="7C3A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40080" y="3703320"/>
            <a:ext cx="365760" cy="457200"/>
          </a:xfrm>
          <a:prstGeom prst="rect">
            <a:avLst/>
          </a:prstGeom>
          <a:noFill/>
        </p:spPr>
        <p:txBody>
          <a:bodyPr wrap="square" lIns="0" rIns="0" tIns="0" bIns="0" anchor="ctr">
            <a:spAutoFit/>
          </a:bodyPr>
          <a:lstStyle/>
          <a:p>
            <a:pPr>
              <a:lnSpc>
                <a:spcPct val="120000"/>
              </a:lnSpc>
            </a:pPr>
            <a:r>
              <a:rPr sz="1400" b="0" i="0">
                <a:latin typeface="Calibri"/>
              </a:rPr>
              <a:t>💬</a:t>
            </a:r>
          </a:p>
        </p:txBody>
      </p:sp>
      <p:sp>
        <p:nvSpPr>
          <p:cNvPr id="21" name="TextBox 20"/>
          <p:cNvSpPr txBox="1"/>
          <p:nvPr/>
        </p:nvSpPr>
        <p:spPr>
          <a:xfrm>
            <a:off x="1097280" y="3703320"/>
            <a:ext cx="3657600" cy="457200"/>
          </a:xfrm>
          <a:prstGeom prst="rect">
            <a:avLst/>
          </a:prstGeom>
          <a:noFill/>
        </p:spPr>
        <p:txBody>
          <a:bodyPr wrap="square" lIns="0" rIns="0" tIns="0" bIns="0" anchor="ctr">
            <a:spAutoFit/>
          </a:bodyPr>
          <a:lstStyle/>
          <a:p>
            <a:pPr>
              <a:lnSpc>
                <a:spcPct val="120000"/>
              </a:lnSpc>
            </a:pPr>
            <a:r>
              <a:rPr sz="1250" b="1" i="1">
                <a:solidFill>
                  <a:srgbClr val="7C3AED"/>
                </a:solidFill>
                <a:latin typeface="Calibri"/>
              </a:rPr>
              <a:t>to vent (to someone)</a:t>
            </a:r>
          </a:p>
        </p:txBody>
      </p:sp>
      <p:sp>
        <p:nvSpPr>
          <p:cNvPr id="22" name="TextBox 21"/>
          <p:cNvSpPr txBox="1"/>
          <p:nvPr/>
        </p:nvSpPr>
        <p:spPr>
          <a:xfrm>
            <a:off x="4754880" y="3703320"/>
            <a:ext cx="3931920" cy="457200"/>
          </a:xfrm>
          <a:prstGeom prst="rect">
            <a:avLst/>
          </a:prstGeom>
          <a:noFill/>
        </p:spPr>
        <p:txBody>
          <a:bodyPr wrap="square" lIns="0" rIns="0" tIns="0" bIns="0" anchor="ctr">
            <a:spAutoFit/>
          </a:bodyPr>
          <a:lstStyle/>
          <a:p>
            <a:pPr>
              <a:lnSpc>
                <a:spcPct val="120000"/>
              </a:lnSpc>
            </a:pPr>
            <a:r>
              <a:rPr sz="1100" b="0" i="0">
                <a:solidFill>
                  <a:srgbClr val="475569"/>
                </a:solidFill>
                <a:latin typeface="Calibri"/>
              </a:rPr>
              <a:t>to express frustration in private, often at length</a:t>
            </a:r>
          </a:p>
        </p:txBody>
      </p:sp>
      <p:sp>
        <p:nvSpPr>
          <p:cNvPr id="23" name="Rounded Rectangle 22"/>
          <p:cNvSpPr/>
          <p:nvPr/>
        </p:nvSpPr>
        <p:spPr>
          <a:xfrm>
            <a:off x="457200" y="4251960"/>
            <a:ext cx="8229600" cy="457200"/>
          </a:xfrm>
          <a:prstGeom prst="roundRect">
            <a:avLst>
              <a:gd name="adj" fmla="val 15000"/>
            </a:avLst>
          </a:prstGeom>
          <a:solidFill>
            <a:srgbClr val="F5F3FF"/>
          </a:solidFill>
          <a:ln w="12700">
            <a:solidFill>
              <a:srgbClr val="7C3A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 y="4251960"/>
            <a:ext cx="365760" cy="457200"/>
          </a:xfrm>
          <a:prstGeom prst="rect">
            <a:avLst/>
          </a:prstGeom>
          <a:noFill/>
        </p:spPr>
        <p:txBody>
          <a:bodyPr wrap="square" lIns="0" rIns="0" tIns="0" bIns="0" anchor="ctr">
            <a:spAutoFit/>
          </a:bodyPr>
          <a:lstStyle/>
          <a:p>
            <a:pPr>
              <a:lnSpc>
                <a:spcPct val="120000"/>
              </a:lnSpc>
            </a:pPr>
            <a:r>
              <a:rPr sz="1400" b="0" i="0">
                <a:latin typeface="Calibri"/>
              </a:rPr>
              <a:t>💬</a:t>
            </a:r>
          </a:p>
        </p:txBody>
      </p:sp>
      <p:sp>
        <p:nvSpPr>
          <p:cNvPr id="25" name="TextBox 24"/>
          <p:cNvSpPr txBox="1"/>
          <p:nvPr/>
        </p:nvSpPr>
        <p:spPr>
          <a:xfrm>
            <a:off x="1097280" y="4251960"/>
            <a:ext cx="3657600" cy="457200"/>
          </a:xfrm>
          <a:prstGeom prst="rect">
            <a:avLst/>
          </a:prstGeom>
          <a:noFill/>
        </p:spPr>
        <p:txBody>
          <a:bodyPr wrap="square" lIns="0" rIns="0" tIns="0" bIns="0" anchor="ctr">
            <a:spAutoFit/>
          </a:bodyPr>
          <a:lstStyle/>
          <a:p>
            <a:pPr>
              <a:lnSpc>
                <a:spcPct val="120000"/>
              </a:lnSpc>
            </a:pPr>
            <a:r>
              <a:rPr sz="1250" b="1" i="1">
                <a:solidFill>
                  <a:srgbClr val="7C3AED"/>
                </a:solidFill>
                <a:latin typeface="Calibri"/>
              </a:rPr>
              <a:t>to be a team player (sarcastic)</a:t>
            </a:r>
          </a:p>
        </p:txBody>
      </p:sp>
      <p:sp>
        <p:nvSpPr>
          <p:cNvPr id="26" name="TextBox 25"/>
          <p:cNvSpPr txBox="1"/>
          <p:nvPr/>
        </p:nvSpPr>
        <p:spPr>
          <a:xfrm>
            <a:off x="4754880" y="4251960"/>
            <a:ext cx="3931920" cy="457200"/>
          </a:xfrm>
          <a:prstGeom prst="rect">
            <a:avLst/>
          </a:prstGeom>
          <a:noFill/>
        </p:spPr>
        <p:txBody>
          <a:bodyPr wrap="square" lIns="0" rIns="0" tIns="0" bIns="0" anchor="ctr">
            <a:spAutoFit/>
          </a:bodyPr>
          <a:lstStyle/>
          <a:p>
            <a:pPr>
              <a:lnSpc>
                <a:spcPct val="120000"/>
              </a:lnSpc>
            </a:pPr>
            <a:r>
              <a:rPr sz="1100" b="0" i="0">
                <a:solidFill>
                  <a:srgbClr val="475569"/>
                </a:solidFill>
                <a:latin typeface="Calibri"/>
              </a:rPr>
              <a:t>to fall in line and never push back, ever</a:t>
            </a:r>
          </a:p>
        </p:txBody>
      </p:sp>
      <p:sp>
        <p:nvSpPr>
          <p:cNvPr id="27" name="TextBox 26"/>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94A3B8"/>
                </a:solidFill>
                <a:latin typeface="Calibri"/>
              </a:rPr>
              <a:t>ESL ATELIER</a:t>
            </a:r>
          </a:p>
        </p:txBody>
      </p:sp>
      <p:sp>
        <p:nvSpPr>
          <p:cNvPr id="28" name="TextBox 27"/>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94A3B8"/>
                </a:solidFill>
                <a:latin typeface="Calibri"/>
              </a:rPr>
              <a:t>8 / 16</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0E2E"/>
        </a:solidFill>
        <a:effectLst/>
      </p:bgPr>
    </p:bg>
    <p:spTree>
      <p:nvGrpSpPr>
        <p:cNvPr id="1" name=""/>
        <p:cNvGrpSpPr/>
        <p:nvPr/>
      </p:nvGrpSpPr>
      <p:grpSpPr/>
      <p:sp>
        <p:nvSpPr>
          <p:cNvPr id="2" name="Oval 1"/>
          <p:cNvSpPr/>
          <p:nvPr/>
        </p:nvSpPr>
        <p:spPr>
          <a:xfrm>
            <a:off x="3657600" y="-914400"/>
            <a:ext cx="2743200" cy="3657600"/>
          </a:xfrm>
          <a:prstGeom prst="ellipse">
            <a:avLst/>
          </a:prstGeom>
          <a:solidFill>
            <a:srgbClr val="7C3A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Oval 2"/>
          <p:cNvSpPr/>
          <p:nvPr/>
        </p:nvSpPr>
        <p:spPr>
          <a:xfrm>
            <a:off x="4572000" y="3657600"/>
            <a:ext cx="3657600" cy="2743200"/>
          </a:xfrm>
          <a:prstGeom prst="ellipse">
            <a:avLst/>
          </a:prstGeom>
          <a:solidFill>
            <a:srgbClr val="BE185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548640"/>
            <a:ext cx="8229600" cy="365760"/>
          </a:xfrm>
          <a:prstGeom prst="rect">
            <a:avLst/>
          </a:prstGeom>
          <a:noFill/>
        </p:spPr>
        <p:txBody>
          <a:bodyPr wrap="square" lIns="0" rIns="0" tIns="0" bIns="0">
            <a:spAutoFit/>
          </a:bodyPr>
          <a:lstStyle/>
          <a:p>
            <a:pPr algn="ctr">
              <a:lnSpc>
                <a:spcPct val="120000"/>
              </a:lnSpc>
            </a:pPr>
            <a:r>
              <a:rPr sz="1200" b="1" i="0" spc="600">
                <a:solidFill>
                  <a:srgbClr val="FDE68A"/>
                </a:solidFill>
                <a:latin typeface="Calibri"/>
              </a:rPr>
              <a:t>🎬  CONFESSION BOOTH  ·  60 SECONDS  🎬</a:t>
            </a:r>
          </a:p>
        </p:txBody>
      </p:sp>
      <p:sp>
        <p:nvSpPr>
          <p:cNvPr id="5" name="TextBox 4"/>
          <p:cNvSpPr txBox="1"/>
          <p:nvPr/>
        </p:nvSpPr>
        <p:spPr>
          <a:xfrm>
            <a:off x="457200" y="1143000"/>
            <a:ext cx="8229600" cy="640080"/>
          </a:xfrm>
          <a:prstGeom prst="rect">
            <a:avLst/>
          </a:prstGeom>
          <a:noFill/>
        </p:spPr>
        <p:txBody>
          <a:bodyPr wrap="square" lIns="0" rIns="0" tIns="0" bIns="0">
            <a:spAutoFit/>
          </a:bodyPr>
          <a:lstStyle/>
          <a:p>
            <a:pPr algn="ctr">
              <a:lnSpc>
                <a:spcPct val="120000"/>
              </a:lnSpc>
            </a:pPr>
            <a:r>
              <a:rPr sz="3400" b="0" i="1">
                <a:solidFill>
                  <a:srgbClr val="FFFFFF"/>
                </a:solidFill>
                <a:latin typeface="Calibri"/>
              </a:rPr>
              <a:t>Just between us…</a:t>
            </a:r>
          </a:p>
        </p:txBody>
      </p:sp>
      <p:sp>
        <p:nvSpPr>
          <p:cNvPr id="6" name="Rounded Rectangle 5"/>
          <p:cNvSpPr/>
          <p:nvPr/>
        </p:nvSpPr>
        <p:spPr>
          <a:xfrm>
            <a:off x="914400" y="1965960"/>
            <a:ext cx="7315200" cy="2103120"/>
          </a:xfrm>
          <a:prstGeom prst="roundRect">
            <a:avLst>
              <a:gd name="adj" fmla="val 15000"/>
            </a:avLst>
          </a:prstGeom>
          <a:solidFill>
            <a:srgbClr val="1E1B4B"/>
          </a:solidFill>
          <a:ln w="12700">
            <a:solidFill>
              <a:srgbClr val="FDE68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4434840" y="2103120"/>
            <a:ext cx="274320" cy="274320"/>
          </a:xfrm>
          <a:prstGeom prst="ellipse">
            <a:avLst/>
          </a:prstGeom>
          <a:solidFill>
            <a:srgbClr val="B91C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434840" y="2103120"/>
            <a:ext cx="274320" cy="274320"/>
          </a:xfrm>
          <a:prstGeom prst="rect">
            <a:avLst/>
          </a:prstGeom>
          <a:noFill/>
        </p:spPr>
        <p:txBody>
          <a:bodyPr wrap="square" lIns="0" rIns="0" tIns="0" bIns="0" anchor="ctr">
            <a:spAutoFit/>
          </a:bodyPr>
          <a:lstStyle/>
          <a:p>
            <a:pPr algn="ctr">
              <a:lnSpc>
                <a:spcPct val="120000"/>
              </a:lnSpc>
            </a:pPr>
            <a:r>
              <a:rPr sz="2000" b="0" i="0">
                <a:solidFill>
                  <a:srgbClr val="FFFFFF"/>
                </a:solidFill>
                <a:latin typeface="Calibri"/>
              </a:rPr>
              <a:t>●</a:t>
            </a:r>
          </a:p>
        </p:txBody>
      </p:sp>
      <p:sp>
        <p:nvSpPr>
          <p:cNvPr id="9" name="TextBox 8"/>
          <p:cNvSpPr txBox="1"/>
          <p:nvPr/>
        </p:nvSpPr>
        <p:spPr>
          <a:xfrm>
            <a:off x="3657600" y="2377440"/>
            <a:ext cx="1828800" cy="274320"/>
          </a:xfrm>
          <a:prstGeom prst="rect">
            <a:avLst/>
          </a:prstGeom>
          <a:noFill/>
        </p:spPr>
        <p:txBody>
          <a:bodyPr wrap="square" lIns="0" rIns="0" tIns="0" bIns="0">
            <a:spAutoFit/>
          </a:bodyPr>
          <a:lstStyle/>
          <a:p>
            <a:pPr algn="ctr">
              <a:lnSpc>
                <a:spcPct val="120000"/>
              </a:lnSpc>
            </a:pPr>
            <a:r>
              <a:rPr sz="1000" b="1" i="0" spc="300">
                <a:solidFill>
                  <a:srgbClr val="B91C1C"/>
                </a:solidFill>
                <a:latin typeface="Calibri"/>
              </a:rPr>
              <a:t>REC</a:t>
            </a:r>
          </a:p>
        </p:txBody>
      </p:sp>
      <p:sp>
        <p:nvSpPr>
          <p:cNvPr id="10" name="TextBox 9"/>
          <p:cNvSpPr txBox="1"/>
          <p:nvPr/>
        </p:nvSpPr>
        <p:spPr>
          <a:xfrm>
            <a:off x="1188720" y="2743200"/>
            <a:ext cx="6766560" cy="502920"/>
          </a:xfrm>
          <a:prstGeom prst="rect">
            <a:avLst/>
          </a:prstGeom>
          <a:noFill/>
        </p:spPr>
        <p:txBody>
          <a:bodyPr wrap="square" lIns="0" rIns="0" tIns="0" bIns="0">
            <a:spAutoFit/>
          </a:bodyPr>
          <a:lstStyle/>
          <a:p>
            <a:pPr algn="ctr">
              <a:lnSpc>
                <a:spcPct val="120000"/>
              </a:lnSpc>
            </a:pPr>
            <a:r>
              <a:rPr sz="1500" b="0" i="0">
                <a:solidFill>
                  <a:srgbClr val="FFFFFF"/>
                </a:solidFill>
                <a:latin typeface="Calibri"/>
              </a:rPr>
              <a:t>Did you know? A 2024 Gallup study found that</a:t>
            </a:r>
          </a:p>
        </p:txBody>
      </p:sp>
      <p:sp>
        <p:nvSpPr>
          <p:cNvPr id="11" name="TextBox 10"/>
          <p:cNvSpPr txBox="1"/>
          <p:nvPr/>
        </p:nvSpPr>
        <p:spPr>
          <a:xfrm>
            <a:off x="1188720" y="3200400"/>
            <a:ext cx="6766560" cy="502920"/>
          </a:xfrm>
          <a:prstGeom prst="rect">
            <a:avLst/>
          </a:prstGeom>
          <a:noFill/>
        </p:spPr>
        <p:txBody>
          <a:bodyPr wrap="square" lIns="0" rIns="0" tIns="0" bIns="0">
            <a:spAutoFit/>
          </a:bodyPr>
          <a:lstStyle/>
          <a:p>
            <a:pPr algn="ctr">
              <a:lnSpc>
                <a:spcPct val="120000"/>
              </a:lnSpc>
            </a:pPr>
            <a:r>
              <a:rPr sz="1600" b="1" i="1">
                <a:solidFill>
                  <a:srgbClr val="FDE68A"/>
                </a:solidFill>
                <a:latin typeface="Calibri"/>
              </a:rPr>
              <a:t>70% of office conflicts are between just 2-3 people in any team.</a:t>
            </a:r>
          </a:p>
        </p:txBody>
      </p:sp>
      <p:sp>
        <p:nvSpPr>
          <p:cNvPr id="12" name="TextBox 11"/>
          <p:cNvSpPr txBox="1"/>
          <p:nvPr/>
        </p:nvSpPr>
        <p:spPr>
          <a:xfrm>
            <a:off x="1188720" y="3657600"/>
            <a:ext cx="6766560" cy="320040"/>
          </a:xfrm>
          <a:prstGeom prst="rect">
            <a:avLst/>
          </a:prstGeom>
          <a:noFill/>
        </p:spPr>
        <p:txBody>
          <a:bodyPr wrap="square" lIns="0" rIns="0" tIns="0" bIns="0">
            <a:spAutoFit/>
          </a:bodyPr>
          <a:lstStyle/>
          <a:p>
            <a:pPr algn="ctr">
              <a:lnSpc>
                <a:spcPct val="120000"/>
              </a:lnSpc>
            </a:pPr>
            <a:r>
              <a:rPr sz="1200" b="0" i="1">
                <a:solidFill>
                  <a:srgbClr val="C4B5FD"/>
                </a:solidFill>
                <a:latin typeface="Calibri"/>
              </a:rPr>
              <a:t>(So statistically… it might really BE that one coworker.)</a:t>
            </a:r>
          </a:p>
        </p:txBody>
      </p:sp>
      <p:sp>
        <p:nvSpPr>
          <p:cNvPr id="13" name="TextBox 12"/>
          <p:cNvSpPr txBox="1"/>
          <p:nvPr/>
        </p:nvSpPr>
        <p:spPr>
          <a:xfrm>
            <a:off x="457200" y="4434840"/>
            <a:ext cx="8229600" cy="365760"/>
          </a:xfrm>
          <a:prstGeom prst="rect">
            <a:avLst/>
          </a:prstGeom>
          <a:noFill/>
        </p:spPr>
        <p:txBody>
          <a:bodyPr wrap="square" lIns="0" rIns="0" tIns="0" bIns="0">
            <a:spAutoFit/>
          </a:bodyPr>
          <a:lstStyle/>
          <a:p>
            <a:pPr algn="ctr">
              <a:lnSpc>
                <a:spcPct val="120000"/>
              </a:lnSpc>
            </a:pPr>
            <a:r>
              <a:rPr sz="1200" b="0" i="1">
                <a:solidFill>
                  <a:srgbClr val="FDE68A"/>
                </a:solidFill>
                <a:latin typeface="Calibri"/>
              </a:rPr>
              <a:t>Now confess to your partner: who's YOUR 'that coworker'? 60 seconds. NO names.</a:t>
            </a:r>
          </a:p>
        </p:txBody>
      </p:sp>
      <p:sp>
        <p:nvSpPr>
          <p:cNvPr id="14" name="TextBox 13"/>
          <p:cNvSpPr txBox="1"/>
          <p:nvPr/>
        </p:nvSpPr>
        <p:spPr>
          <a:xfrm>
            <a:off x="457200" y="4864608"/>
            <a:ext cx="1828800" cy="228600"/>
          </a:xfrm>
          <a:prstGeom prst="rect">
            <a:avLst/>
          </a:prstGeom>
          <a:noFill/>
        </p:spPr>
        <p:txBody>
          <a:bodyPr wrap="square" lIns="0" rIns="0" tIns="0" bIns="0">
            <a:spAutoFit/>
          </a:bodyPr>
          <a:lstStyle/>
          <a:p>
            <a:pPr>
              <a:lnSpc>
                <a:spcPct val="120000"/>
              </a:lnSpc>
            </a:pPr>
            <a:r>
              <a:rPr sz="900" b="1" i="0" spc="300">
                <a:solidFill>
                  <a:srgbClr val="FFFFFF"/>
                </a:solidFill>
                <a:latin typeface="Calibri"/>
              </a:rPr>
              <a:t>ESL ATELIER</a:t>
            </a:r>
          </a:p>
        </p:txBody>
      </p:sp>
      <p:sp>
        <p:nvSpPr>
          <p:cNvPr id="15" name="TextBox 14"/>
          <p:cNvSpPr txBox="1"/>
          <p:nvPr/>
        </p:nvSpPr>
        <p:spPr>
          <a:xfrm>
            <a:off x="7315200" y="4864608"/>
            <a:ext cx="1371600" cy="228600"/>
          </a:xfrm>
          <a:prstGeom prst="rect">
            <a:avLst/>
          </a:prstGeom>
          <a:noFill/>
        </p:spPr>
        <p:txBody>
          <a:bodyPr wrap="square" lIns="0" rIns="0" tIns="0" bIns="0">
            <a:spAutoFit/>
          </a:bodyPr>
          <a:lstStyle/>
          <a:p>
            <a:pPr algn="r">
              <a:lnSpc>
                <a:spcPct val="120000"/>
              </a:lnSpc>
            </a:pPr>
            <a:r>
              <a:rPr sz="900" b="0" i="0">
                <a:solidFill>
                  <a:srgbClr val="FFFFFF"/>
                </a:solidFill>
                <a:latin typeface="Calibri"/>
              </a:rPr>
              <a:t>9 / 16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